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8"/>
  </p:handoutMasterIdLst>
  <p:sldIdLst>
    <p:sldId id="256" r:id="rId3"/>
    <p:sldId id="504" r:id="rId5"/>
    <p:sldId id="281" r:id="rId6"/>
    <p:sldId id="282" r:id="rId7"/>
    <p:sldId id="283" r:id="rId8"/>
    <p:sldId id="378" r:id="rId9"/>
    <p:sldId id="285" r:id="rId10"/>
    <p:sldId id="286" r:id="rId11"/>
    <p:sldId id="362" r:id="rId12"/>
    <p:sldId id="363" r:id="rId13"/>
    <p:sldId id="364" r:id="rId14"/>
    <p:sldId id="365" r:id="rId15"/>
    <p:sldId id="287" r:id="rId16"/>
    <p:sldId id="366" r:id="rId17"/>
    <p:sldId id="367" r:id="rId18"/>
    <p:sldId id="288" r:id="rId19"/>
    <p:sldId id="368" r:id="rId20"/>
    <p:sldId id="369" r:id="rId21"/>
    <p:sldId id="370" r:id="rId22"/>
    <p:sldId id="371" r:id="rId23"/>
    <p:sldId id="289" r:id="rId24"/>
    <p:sldId id="290" r:id="rId25"/>
    <p:sldId id="291" r:id="rId26"/>
    <p:sldId id="372" r:id="rId27"/>
    <p:sldId id="292" r:id="rId28"/>
    <p:sldId id="293" r:id="rId29"/>
    <p:sldId id="373" r:id="rId30"/>
    <p:sldId id="294" r:id="rId31"/>
    <p:sldId id="295" r:id="rId32"/>
    <p:sldId id="374" r:id="rId33"/>
    <p:sldId id="379" r:id="rId34"/>
    <p:sldId id="380" r:id="rId35"/>
    <p:sldId id="381" r:id="rId36"/>
    <p:sldId id="382" r:id="rId37"/>
    <p:sldId id="383" r:id="rId38"/>
    <p:sldId id="384" r:id="rId39"/>
    <p:sldId id="376" r:id="rId40"/>
    <p:sldId id="296" r:id="rId41"/>
    <p:sldId id="297" r:id="rId42"/>
    <p:sldId id="386" r:id="rId43"/>
    <p:sldId id="387" r:id="rId44"/>
    <p:sldId id="388" r:id="rId45"/>
    <p:sldId id="389" r:id="rId46"/>
    <p:sldId id="385" r:id="rId47"/>
    <p:sldId id="390" r:id="rId48"/>
    <p:sldId id="391" r:id="rId49"/>
    <p:sldId id="392" r:id="rId50"/>
    <p:sldId id="393" r:id="rId51"/>
    <p:sldId id="394" r:id="rId52"/>
    <p:sldId id="395" r:id="rId53"/>
    <p:sldId id="396" r:id="rId54"/>
    <p:sldId id="397" r:id="rId55"/>
    <p:sldId id="398" r:id="rId56"/>
    <p:sldId id="399" r:id="rId57"/>
  </p:sldIdLst>
  <p:sldSz cx="9906000" cy="6858000" type="A4"/>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x" initials="a" lastIdx="4" clrIdx="0"/>
  <p:cmAuthor id="2" name="AN DAOXIN" initials="AD"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6699FF"/>
    <a:srgbClr val="FFFF66"/>
    <a:srgbClr val="0000CC"/>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1" autoAdjust="0"/>
    <p:restoredTop sz="88721" autoAdjust="0"/>
  </p:normalViewPr>
  <p:slideViewPr>
    <p:cSldViewPr>
      <p:cViewPr varScale="1">
        <p:scale>
          <a:sx n="56" d="100"/>
          <a:sy n="56" d="100"/>
        </p:scale>
        <p:origin x="1176" y="68"/>
      </p:cViewPr>
      <p:guideLst>
        <p:guide orient="horz" pos="2160"/>
        <p:guide pos="313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2672"/>
    </p:cViewPr>
  </p:sorterViewPr>
  <p:notesViewPr>
    <p:cSldViewPr>
      <p:cViewPr>
        <p:scale>
          <a:sx n="56" d="100"/>
          <a:sy n="56" d="100"/>
        </p:scale>
        <p:origin x="-1830" y="-96"/>
      </p:cViewPr>
      <p:guideLst>
        <p:guide orient="horz" pos="2928"/>
        <p:guide pos="2217"/>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commentAuthors" Target="commentAuthors.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19T17:57:16.658" idx="2">
    <p:pos x="10" y="10"/>
    <p:text>第六次课程开始</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9-03-12T19:50:16.062" idx="3">
    <p:pos x="10" y="10"/>
    <p:text>17计算机第六次课程开始</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en-US" altLang="zh-CN"/>
              <a:t>5656</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96C443-04BC-4639-B5F7-E14A7E3E0041}" type="slidenum">
              <a:rPr lang="zh-CN" altLang="en-US"/>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407C07B-52BD-4CBF-BAF8-2F9DF6A3434E}" type="slidenum">
              <a:rPr lang="en-US" altLang="zh-CN"/>
            </a:fld>
            <a:endParaRPr lang="en-US" altLang="zh-CN"/>
          </a:p>
        </p:txBody>
      </p:sp>
      <p:sp>
        <p:nvSpPr>
          <p:cNvPr id="199682" name="Rectangle 2"/>
          <p:cNvSpPr>
            <a:spLocks noGrp="1" noRot="1" noChangeAspect="1" noChangeArrowheads="1" noTextEdit="1"/>
          </p:cNvSpPr>
          <p:nvPr>
            <p:ph type="sldImg"/>
          </p:nvPr>
        </p:nvSpPr>
        <p:spPr/>
      </p:sp>
      <p:sp>
        <p:nvSpPr>
          <p:cNvPr id="19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593874-9CE7-45C5-AB8C-AD293A9A26C1}" type="slidenum">
              <a:rPr lang="en-US" altLang="zh-CN"/>
            </a:fld>
            <a:endParaRPr lang="en-US" altLang="zh-CN"/>
          </a:p>
        </p:txBody>
      </p:sp>
      <p:sp>
        <p:nvSpPr>
          <p:cNvPr id="200706" name="Rectangle 2"/>
          <p:cNvSpPr>
            <a:spLocks noGrp="1" noRot="1" noChangeAspect="1" noChangeArrowheads="1" noTextEdit="1"/>
          </p:cNvSpPr>
          <p:nvPr>
            <p:ph type="sldImg"/>
          </p:nvPr>
        </p:nvSpPr>
        <p:spPr/>
      </p:sp>
      <p:sp>
        <p:nvSpPr>
          <p:cNvPr id="200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AC7413F-4090-472F-9632-22C219BA732A}" type="slidenum">
              <a:rPr lang="en-US" altLang="zh-CN"/>
            </a:fld>
            <a:endParaRPr lang="en-US" altLang="zh-CN"/>
          </a:p>
        </p:txBody>
      </p:sp>
      <p:sp>
        <p:nvSpPr>
          <p:cNvPr id="201730" name="Rectangle 2"/>
          <p:cNvSpPr>
            <a:spLocks noGrp="1" noRot="1" noChangeAspect="1" noChangeArrowheads="1" noTextEdit="1"/>
          </p:cNvSpPr>
          <p:nvPr>
            <p:ph type="sldImg"/>
          </p:nvPr>
        </p:nvSpPr>
        <p:spPr/>
      </p:sp>
      <p:sp>
        <p:nvSpPr>
          <p:cNvPr id="2017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1981</a:t>
            </a:r>
            <a:r>
              <a:rPr lang="zh-CN" altLang="en-US" dirty="0"/>
              <a:t>年第一代光纤系统面世。</a:t>
            </a:r>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电力线缆数据传输的应用。</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55C6154-6CEF-4A0A-9BD2-9B6455D53E4A}" type="slidenum">
              <a:rPr lang="en-US" altLang="zh-CN"/>
            </a:fld>
            <a:endParaRPr lang="en-US" altLang="zh-CN"/>
          </a:p>
        </p:txBody>
      </p:sp>
      <p:sp>
        <p:nvSpPr>
          <p:cNvPr id="202754" name="Rectangle 2"/>
          <p:cNvSpPr>
            <a:spLocks noGrp="1" noRot="1" noChangeAspect="1" noChangeArrowheads="1" noTextEdit="1"/>
          </p:cNvSpPr>
          <p:nvPr>
            <p:ph type="sldImg"/>
          </p:nvPr>
        </p:nvSpPr>
        <p:spPr/>
      </p:sp>
      <p:sp>
        <p:nvSpPr>
          <p:cNvPr id="20275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2018.2.22 </a:t>
            </a:r>
            <a:r>
              <a:rPr lang="zh-CN" altLang="en-US" dirty="0"/>
              <a:t>埃隆</a:t>
            </a:r>
            <a:r>
              <a:rPr lang="en-US" altLang="zh-CN" dirty="0"/>
              <a:t>·</a:t>
            </a:r>
            <a:r>
              <a:rPr lang="zh-CN" altLang="en-US" dirty="0"/>
              <a:t>马斯克的</a:t>
            </a:r>
            <a:r>
              <a:rPr lang="en-US" altLang="zh-CN" dirty="0"/>
              <a:t>SpaceX</a:t>
            </a:r>
            <a:r>
              <a:rPr lang="zh-CN" altLang="en-US" dirty="0"/>
              <a:t>公司（</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太空探索技术公司</a:t>
            </a:r>
            <a:r>
              <a:rPr lang="zh-CN" altLang="en-US" dirty="0"/>
              <a:t>）正式启动卫星互联网计划，发射首批（两颗）应用于全球互联网的试验卫星，构建</a:t>
            </a:r>
            <a:r>
              <a:rPr lang="en-US" altLang="zh-CN" dirty="0" err="1"/>
              <a:t>StarLink</a:t>
            </a:r>
            <a:r>
              <a:rPr lang="zh-CN" altLang="en-US" dirty="0"/>
              <a:t>卫星网（“卫星互联网”）。目标是</a:t>
            </a:r>
            <a:r>
              <a:rPr lang="en-US" altLang="zh-CN" dirty="0"/>
              <a:t>2024</a:t>
            </a:r>
            <a:r>
              <a:rPr lang="zh-CN" altLang="en-US" dirty="0"/>
              <a:t>年前发射</a:t>
            </a:r>
            <a:r>
              <a:rPr lang="en-US" altLang="zh-CN" dirty="0"/>
              <a:t>4425</a:t>
            </a:r>
            <a:r>
              <a:rPr lang="zh-CN" altLang="en-US" dirty="0"/>
              <a:t>颗近地轨道（</a:t>
            </a:r>
            <a:r>
              <a:rPr lang="en-US" altLang="zh-CN" dirty="0"/>
              <a:t>1150~1325</a:t>
            </a:r>
            <a:r>
              <a:rPr lang="zh-CN" altLang="en-US" dirty="0"/>
              <a:t>公里）和</a:t>
            </a:r>
            <a:r>
              <a:rPr lang="en-US" altLang="zh-CN" dirty="0"/>
              <a:t>7518</a:t>
            </a:r>
            <a:r>
              <a:rPr lang="zh-CN" altLang="en-US" dirty="0"/>
              <a:t>颗极低轨道（</a:t>
            </a:r>
            <a:r>
              <a:rPr lang="en-US" altLang="zh-CN" dirty="0"/>
              <a:t>335~346</a:t>
            </a:r>
            <a:r>
              <a:rPr lang="zh-CN" altLang="en-US" dirty="0"/>
              <a:t>公里）小型通讯卫星（两批共</a:t>
            </a:r>
            <a:r>
              <a:rPr lang="en-US" altLang="zh-CN" dirty="0"/>
              <a:t>11943</a:t>
            </a:r>
            <a:r>
              <a:rPr lang="zh-CN" altLang="en-US" dirty="0"/>
              <a:t>颗卫星），可将卫星通讯目前</a:t>
            </a:r>
            <a:r>
              <a:rPr lang="en-US" altLang="zh-CN" dirty="0"/>
              <a:t>600ms</a:t>
            </a:r>
            <a:r>
              <a:rPr lang="zh-CN" altLang="en-US" dirty="0"/>
              <a:t>的延迟提高到</a:t>
            </a:r>
            <a:r>
              <a:rPr lang="en-US" altLang="zh-CN" dirty="0"/>
              <a:t>25ms</a:t>
            </a:r>
            <a:r>
              <a:rPr lang="zh-CN" altLang="en-US" dirty="0"/>
              <a:t>左右。现有的通讯卫星是运行在</a:t>
            </a:r>
            <a:r>
              <a:rPr lang="en-US" altLang="zh-CN" dirty="0"/>
              <a:t>3.5</a:t>
            </a:r>
            <a:r>
              <a:rPr lang="zh-CN" altLang="en-US" dirty="0"/>
              <a:t>万公里的同步轨道。目前已有多家公司为此而努力，包括</a:t>
            </a:r>
            <a:r>
              <a:rPr lang="en-US" altLang="zh-CN" dirty="0"/>
              <a:t>SpaceX</a:t>
            </a:r>
            <a:r>
              <a:rPr lang="zh-CN" altLang="en-US" dirty="0"/>
              <a:t>、三星、波音及</a:t>
            </a:r>
            <a:r>
              <a:rPr lang="en-US" altLang="zh-CN" dirty="0" err="1"/>
              <a:t>OneWeb</a:t>
            </a:r>
            <a:r>
              <a:rPr lang="zh-CN" altLang="en-US" dirty="0"/>
              <a:t>、</a:t>
            </a:r>
            <a:r>
              <a:rPr lang="en-US" altLang="zh-CN" dirty="0"/>
              <a:t>ViaSat</a:t>
            </a:r>
            <a:r>
              <a:rPr lang="zh-CN" altLang="en-US" dirty="0"/>
              <a:t>、</a:t>
            </a:r>
            <a:r>
              <a:rPr lang="en-US" altLang="zh-CN" dirty="0" err="1"/>
              <a:t>Audacy</a:t>
            </a:r>
            <a:r>
              <a:rPr lang="zh-CN" altLang="en-US" dirty="0"/>
              <a:t>、</a:t>
            </a:r>
            <a:r>
              <a:rPr lang="en-US" altLang="zh-CN" dirty="0" err="1"/>
              <a:t>Karousel</a:t>
            </a:r>
            <a:r>
              <a:rPr lang="en-US" altLang="zh-CN" dirty="0"/>
              <a:t> LLC</a:t>
            </a:r>
            <a:r>
              <a:rPr lang="zh-CN" altLang="en-US" dirty="0"/>
              <a:t>、</a:t>
            </a:r>
            <a:r>
              <a:rPr lang="en-US" altLang="zh-CN" dirty="0"/>
              <a:t>Space Norway</a:t>
            </a:r>
            <a:r>
              <a:rPr lang="zh-CN" altLang="en-US" dirty="0"/>
              <a:t>、</a:t>
            </a:r>
            <a:r>
              <a:rPr lang="en-US" altLang="zh-CN" dirty="0"/>
              <a:t>Theia Holdings</a:t>
            </a:r>
            <a:r>
              <a:rPr lang="zh-CN" altLang="en-US" dirty="0"/>
              <a:t>、</a:t>
            </a:r>
            <a:r>
              <a:rPr lang="en-US" altLang="zh-CN" dirty="0"/>
              <a:t>Telesat LEO</a:t>
            </a:r>
            <a:r>
              <a:rPr lang="zh-CN" altLang="en-US" dirty="0"/>
              <a:t>、</a:t>
            </a:r>
            <a:r>
              <a:rPr lang="en-US" altLang="zh-CN" dirty="0"/>
              <a:t>SES O3B</a:t>
            </a:r>
            <a:r>
              <a:rPr lang="zh-CN" altLang="en-US" dirty="0"/>
              <a:t>、</a:t>
            </a:r>
            <a:r>
              <a:rPr lang="en-US" altLang="zh-CN" dirty="0"/>
              <a:t>Iridium </a:t>
            </a:r>
            <a:r>
              <a:rPr lang="en-US" altLang="zh-CN" dirty="0" err="1"/>
              <a:t>Nextt</a:t>
            </a:r>
            <a:r>
              <a:rPr lang="zh-CN" altLang="en-US" dirty="0"/>
              <a:t>和</a:t>
            </a:r>
            <a:r>
              <a:rPr lang="en-US" altLang="zh-CN" dirty="0" err="1"/>
              <a:t>LeoSat</a:t>
            </a:r>
            <a:r>
              <a:rPr lang="zh-CN" altLang="en-US" dirty="0"/>
              <a:t>等。</a:t>
            </a:r>
            <a:endParaRPr lang="zh-CN" altLang="en-US" dirty="0"/>
          </a:p>
          <a:p>
            <a:r>
              <a:rPr lang="zh-CN" altLang="en-US" dirty="0"/>
              <a:t>2018.2.7 中国航天科工集团有限公司召开的2018年年度工作会议上，提出将全面启动</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虹云工程</a:t>
            </a:r>
            <a:r>
              <a:rPr lang="zh-CN" altLang="en-US" dirty="0"/>
              <a:t>建设（“云中谁寄锦书来”天基互联网）。计划发射</a:t>
            </a:r>
            <a:r>
              <a:rPr lang="en-US" altLang="zh-CN" dirty="0"/>
              <a:t>156</a:t>
            </a:r>
            <a:r>
              <a:rPr lang="zh-CN" altLang="en-US" dirty="0"/>
              <a:t>颗卫星，它们在距离地面</a:t>
            </a:r>
            <a:r>
              <a:rPr lang="en-US" altLang="zh-CN" dirty="0"/>
              <a:t>1000</a:t>
            </a:r>
            <a:r>
              <a:rPr lang="zh-CN" altLang="en-US" dirty="0"/>
              <a:t>公里的轨道上组网运行，构建一个星载宽带全球移动互联网络，实现网络无差别的全球覆盖。该星座由</a:t>
            </a:r>
            <a:r>
              <a:rPr lang="en-US" altLang="zh-CN" dirty="0"/>
              <a:t>156</a:t>
            </a:r>
            <a:r>
              <a:rPr lang="zh-CN" altLang="en-US" dirty="0"/>
              <a:t>余颗低轨道小卫星及全球数据业务处理中心组成，具有数据通信、导航增强等功能，可实现全天候、全时段以及在复杂地形条件下的实时双向通信能力，为用户提供全球无缝覆盖的数据通信和综合信息服务。</a:t>
            </a:r>
            <a:endParaRPr lang="zh-CN" altLang="en-US" dirty="0"/>
          </a:p>
          <a:p>
            <a:r>
              <a:rPr lang="zh-CN" altLang="en-US" dirty="0"/>
              <a:t>整个虹云工程被分解为“</a:t>
            </a:r>
            <a:r>
              <a:rPr lang="en-US" altLang="zh-CN" dirty="0"/>
              <a:t>1+4+156”</a:t>
            </a:r>
            <a:r>
              <a:rPr lang="zh-CN" altLang="en-US" dirty="0"/>
              <a:t>三步。第一步计划在</a:t>
            </a:r>
            <a:r>
              <a:rPr lang="en-US" altLang="zh-CN" dirty="0"/>
              <a:t>2018</a:t>
            </a:r>
            <a:r>
              <a:rPr lang="zh-CN" altLang="en-US" dirty="0"/>
              <a:t>年前（</a:t>
            </a:r>
            <a:r>
              <a:rPr lang="en-US" altLang="zh-CN" dirty="0"/>
              <a:t>2018.12.22</a:t>
            </a:r>
            <a:r>
              <a:rPr lang="zh-CN" altLang="en-US" dirty="0"/>
              <a:t>酒泉“武汉号”），发射第一颗技术验证星，实现单星关键技术验证；第二步到“十三五”末，发射</a:t>
            </a:r>
            <a:r>
              <a:rPr lang="en-US" altLang="zh-CN" dirty="0"/>
              <a:t>4</a:t>
            </a:r>
            <a:r>
              <a:rPr lang="zh-CN" altLang="en-US" dirty="0"/>
              <a:t>颗业务试验星，组建一个小星座，让用户进行初步业务体验；第三步到“十四五”末，实现全部</a:t>
            </a:r>
            <a:r>
              <a:rPr lang="en-US" altLang="zh-CN" dirty="0"/>
              <a:t>156</a:t>
            </a:r>
            <a:r>
              <a:rPr lang="zh-CN" altLang="en-US" dirty="0"/>
              <a:t>颗卫星组网运行，完成业务星座构建。</a:t>
            </a:r>
            <a:endParaRPr lang="en-US" altLang="zh-CN" dirty="0"/>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虹云工程</a:t>
            </a:r>
            <a:r>
              <a:rPr lang="zh-CN" altLang="en-US" dirty="0"/>
              <a:t>将集成多项卫星应用功能。其卫星数据采集功能，可实现大地域信息收集，满足海洋、气象、交通、环保、地质、防灾减灾等领域的监测数据信息传送需求，并可为大型能源企业、工程企业等提供全球资产状态监管、人员定位、应急救援和通信服务。其卫星数据交换功能，可提供全球范围内双向、实时数据传输，以及短报文、图片、音频、视频等多媒体数据服务[1]  。</a:t>
            </a:r>
            <a:endParaRPr lang="zh-CN" altLang="en-US" dirty="0"/>
          </a:p>
          <a:p>
            <a:r>
              <a:rPr lang="zh-CN" altLang="en-US" dirty="0"/>
              <a:t>该系统将搭载船舶自动识别系统，可在全球范围内接收船舶发送的信息，全面掌握船舶的航行状态、位置、航向等，实现对远海海域航行船舶的监控及渔政管理；还将搭载广播式自动相关监视载荷，可从外层空间对全球航空目标进行位置跟踪、监视及物流调控，增强飞行安全性及突发事故搜救能力。</a:t>
            </a:r>
            <a:endParaRPr lang="zh-CN" altLang="en-US" dirty="0"/>
          </a:p>
          <a:p>
            <a:r>
              <a:rPr lang="zh-CN" altLang="en-US" dirty="0"/>
              <a:t>此外，该系统将具备移动广播功能，能向全球覆盖区域进行音频、视频、图像等信息广播发送，将是实现公共及定制信息一点对多点发送的有效手段；其导航增强功能可为北斗导航卫星增强系统提供信息播发通道，提高北斗导航卫星定位精度。</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红外传输的最大带宽是</a:t>
            </a:r>
            <a:r>
              <a:rPr lang="en-US" altLang="zh-CN" dirty="0"/>
              <a:t>4Mb/s</a:t>
            </a:r>
            <a:r>
              <a:rPr lang="zh-CN" altLang="en-US" dirty="0"/>
              <a:t>，蓝牙传输</a:t>
            </a:r>
            <a:r>
              <a:rPr lang="en-US" altLang="zh-CN" dirty="0"/>
              <a:t>4.0</a:t>
            </a:r>
            <a:r>
              <a:rPr lang="zh-CN" altLang="en-US" dirty="0"/>
              <a:t>的最大带宽是</a:t>
            </a:r>
            <a:r>
              <a:rPr lang="en-US" altLang="zh-CN" dirty="0"/>
              <a:t>24Mb/s</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62255" indent="-262255">
              <a:spcBef>
                <a:spcPct val="50000"/>
              </a:spcBef>
              <a:buFont typeface="Wingdings" panose="05000000000000000000" pitchFamily="2" charset="2"/>
              <a:buBlip>
                <a:blip r:embed="rId3"/>
              </a:buBlip>
            </a:pPr>
            <a:r>
              <a:rPr lang="en-US" altLang="zh-CN" dirty="0">
                <a:solidFill>
                  <a:srgbClr val="000000"/>
                </a:solidFill>
                <a:latin typeface="Times New Roman" panose="02020603050405020304" pitchFamily="18" charset="0"/>
                <a:sym typeface="+mn-ea"/>
              </a:rPr>
              <a:t>Thicknet 5-4-3 rule; 5 backbone segments, 4 repeaters, and 3 segments</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8BB64D-82BF-4402-B1B4-2B119A77DE61}" type="slidenum">
              <a:rPr lang="en-US" altLang="zh-CN"/>
            </a:fld>
            <a:endParaRPr lang="en-US" altLang="zh-CN"/>
          </a:p>
        </p:txBody>
      </p:sp>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8BB64D-82BF-4402-B1B4-2B119A77DE61}" type="slidenum">
              <a:rPr lang="en-US" altLang="zh-CN"/>
            </a:fld>
            <a:endParaRPr lang="en-US" altLang="zh-CN"/>
          </a:p>
        </p:txBody>
      </p:sp>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FC6D085-62D4-4A9B-94C3-7E9C57A460C3}" type="slidenum">
              <a:rPr lang="en-US" altLang="zh-CN"/>
            </a:fld>
            <a:endParaRPr lang="en-US" altLang="zh-CN"/>
          </a:p>
        </p:txBody>
      </p:sp>
      <p:sp>
        <p:nvSpPr>
          <p:cNvPr id="196610" name="Rectangle 2"/>
          <p:cNvSpPr>
            <a:spLocks noGrp="1" noRot="1" noChangeAspect="1" noChangeArrowheads="1" noTextEdit="1"/>
          </p:cNvSpPr>
          <p:nvPr>
            <p:ph type="sldImg"/>
          </p:nvPr>
        </p:nvSpPr>
        <p:spPr/>
      </p:sp>
      <p:sp>
        <p:nvSpPr>
          <p:cNvPr id="19661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交叉线用于同种设备的链接，比如说</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pc</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机对</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pc</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机。</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直通线用于异种设备的链接，比如说</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pc</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机对交换机，集线器等其他设备。</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一句话同种用交叉，异种用直通。</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全反线是特殊用途。主要用于主机的串口和路由器（或交换机）的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console </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口连接的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console </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线。</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Freeform 12"/>
          <p:cNvSpPr/>
          <p:nvPr/>
        </p:nvSpPr>
        <p:spPr bwMode="auto">
          <a:xfrm>
            <a:off x="220133" y="3771900"/>
            <a:ext cx="392113" cy="90488"/>
          </a:xfrm>
          <a:custGeom>
            <a:avLst/>
            <a:gdLst>
              <a:gd name="T0" fmla="*/ 228 w 228"/>
              <a:gd name="T1" fmla="*/ 57 h 57"/>
              <a:gd name="T2" fmla="*/ 0 w 228"/>
              <a:gd name="T3" fmla="*/ 0 h 57"/>
              <a:gd name="T4" fmla="*/ 222 w 228"/>
              <a:gd name="T5" fmla="*/ 54 h 57"/>
              <a:gd name="T6" fmla="*/ 228 w 228"/>
              <a:gd name="T7" fmla="*/ 57 h 57"/>
            </a:gdLst>
            <a:ahLst/>
            <a:cxnLst>
              <a:cxn ang="0">
                <a:pos x="T0" y="T1"/>
              </a:cxn>
              <a:cxn ang="0">
                <a:pos x="T2" y="T3"/>
              </a:cxn>
              <a:cxn ang="0">
                <a:pos x="T4" y="T5"/>
              </a:cxn>
              <a:cxn ang="0">
                <a:pos x="T6" y="T7"/>
              </a:cxn>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Freeform 13"/>
          <p:cNvSpPr/>
          <p:nvPr/>
        </p:nvSpPr>
        <p:spPr bwMode="auto">
          <a:xfrm>
            <a:off x="607087" y="3867150"/>
            <a:ext cx="67071" cy="80963"/>
          </a:xfrm>
          <a:custGeom>
            <a:avLst/>
            <a:gdLst>
              <a:gd name="T0" fmla="*/ 0 w 39"/>
              <a:gd name="T1" fmla="*/ 0 h 51"/>
              <a:gd name="T2" fmla="*/ 39 w 39"/>
              <a:gd name="T3" fmla="*/ 51 h 51"/>
              <a:gd name="T4" fmla="*/ 3 w 39"/>
              <a:gd name="T5" fmla="*/ 0 h 51"/>
              <a:gd name="T6" fmla="*/ 0 w 39"/>
              <a:gd name="T7" fmla="*/ 0 h 51"/>
            </a:gdLst>
            <a:ahLst/>
            <a:cxnLst>
              <a:cxn ang="0">
                <a:pos x="T0" y="T1"/>
              </a:cxn>
              <a:cxn ang="0">
                <a:pos x="T2" y="T3"/>
              </a:cxn>
              <a:cxn ang="0">
                <a:pos x="T4" y="T5"/>
              </a:cxn>
              <a:cxn ang="0">
                <a:pos x="T6" y="T7"/>
              </a:cxn>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Title 1"/>
          <p:cNvSpPr>
            <a:spLocks noGrp="1"/>
          </p:cNvSpPr>
          <p:nvPr>
            <p:ph type="ctrTitle"/>
          </p:nvPr>
        </p:nvSpPr>
        <p:spPr>
          <a:xfrm>
            <a:off x="1884646" y="961535"/>
            <a:ext cx="7526054" cy="3488266"/>
          </a:xfrm>
          <a:prstGeom prst="rect">
            <a:avLst/>
          </a:prstGeom>
        </p:spPr>
        <p:txBody>
          <a:bodyPr anchor="b">
            <a:normAutofit/>
          </a:bodyPr>
          <a:lstStyle>
            <a:lvl1pPr algn="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167925" y="4402667"/>
            <a:ext cx="6242777" cy="1364531"/>
          </a:xfrm>
          <a:prstGeom prst="rect">
            <a:avLst/>
          </a:prstGeo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3" name="Date Placeholder 3"/>
          <p:cNvSpPr>
            <a:spLocks noGrp="1"/>
          </p:cNvSpPr>
          <p:nvPr>
            <p:ph type="dt" sz="half" idx="10"/>
          </p:nvPr>
        </p:nvSpPr>
        <p:spPr>
          <a:xfrm>
            <a:off x="7936839" y="6116639"/>
            <a:ext cx="928688" cy="365125"/>
          </a:xfrm>
          <a:prstGeom prst="rect">
            <a:avLst/>
          </a:prstGeom>
        </p:spPr>
        <p:txBody>
          <a:bodyPr/>
          <a:lstStyle>
            <a:lvl1pPr>
              <a:defRPr/>
            </a:lvl1pPr>
          </a:lstStyle>
          <a:p>
            <a:endParaRPr lang="en-US" altLang="zh-CN"/>
          </a:p>
        </p:txBody>
      </p:sp>
      <p:sp>
        <p:nvSpPr>
          <p:cNvPr id="14" name="Footer Placeholder 4"/>
          <p:cNvSpPr>
            <a:spLocks noGrp="1"/>
          </p:cNvSpPr>
          <p:nvPr>
            <p:ph type="ftr" sz="quarter" idx="11"/>
          </p:nvPr>
        </p:nvSpPr>
        <p:spPr>
          <a:xfrm>
            <a:off x="3926285" y="6116639"/>
            <a:ext cx="3909086" cy="365125"/>
          </a:xfrm>
          <a:prstGeom prst="rect">
            <a:avLst/>
          </a:prstGeom>
        </p:spPr>
        <p:txBody>
          <a:bodyPr/>
          <a:lstStyle>
            <a:lvl1pPr>
              <a:defRPr/>
            </a:lvl1pPr>
          </a:lstStyle>
          <a:p>
            <a:endParaRPr lang="en-US" altLang="zh-CN"/>
          </a:p>
        </p:txBody>
      </p:sp>
      <p:sp>
        <p:nvSpPr>
          <p:cNvPr id="15" name="Slide Number Placeholder 5"/>
          <p:cNvSpPr>
            <a:spLocks noGrp="1"/>
          </p:cNvSpPr>
          <p:nvPr>
            <p:ph type="sldNum" sz="quarter" idx="12"/>
          </p:nvPr>
        </p:nvSpPr>
        <p:spPr>
          <a:xfrm>
            <a:off x="8965274" y="6116639"/>
            <a:ext cx="445426" cy="365125"/>
          </a:xfrm>
          <a:prstGeom prst="rect">
            <a:avLst/>
          </a:prstGeom>
        </p:spPr>
        <p:txBody>
          <a:bodyPr/>
          <a:lstStyle>
            <a:lvl1pPr>
              <a:defRPr/>
            </a:lvl1pPr>
          </a:lstStyle>
          <a:p>
            <a:fld id="{AC80574E-8B94-4515-ADE1-BF6C35829DF0}" type="slidenum">
              <a:rPr lang="zh-CN" altLang="en-US"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06317" y="4732865"/>
            <a:ext cx="8142324" cy="566738"/>
          </a:xfrm>
          <a:prstGeom prst="rect">
            <a:avLst/>
          </a:prstGeo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39140" y="932112"/>
            <a:ext cx="6685320"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1206317" y="5299603"/>
            <a:ext cx="8142324" cy="493712"/>
          </a:xfrm>
          <a:prstGeom prst="rect">
            <a:avLst/>
          </a:prstGeo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206318" y="685800"/>
            <a:ext cx="8142324" cy="3048000"/>
          </a:xfrm>
          <a:prstGeom prst="rect">
            <a:avLst/>
          </a:prstGeom>
        </p:spPr>
        <p:txBody>
          <a:bodyP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06318" y="4343400"/>
            <a:ext cx="8142325" cy="1447800"/>
          </a:xfrm>
          <a:prstGeom prst="rect">
            <a:avLst/>
          </a:prstGeo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3"/>
          <p:cNvSpPr txBox="1"/>
          <p:nvPr/>
        </p:nvSpPr>
        <p:spPr>
          <a:xfrm>
            <a:off x="1050793" y="8636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6" name="TextBox 14"/>
          <p:cNvSpPr txBox="1"/>
          <p:nvPr/>
        </p:nvSpPr>
        <p:spPr>
          <a:xfrm>
            <a:off x="8853488" y="28194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algn="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2" name="Title 1"/>
          <p:cNvSpPr>
            <a:spLocks noGrp="1"/>
          </p:cNvSpPr>
          <p:nvPr>
            <p:ph type="title"/>
          </p:nvPr>
        </p:nvSpPr>
        <p:spPr>
          <a:xfrm>
            <a:off x="1545637" y="685801"/>
            <a:ext cx="7555291" cy="2743199"/>
          </a:xfrm>
          <a:prstGeom prst="rect">
            <a:avLst/>
          </a:prstGeo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731421" y="3428999"/>
            <a:ext cx="7183722" cy="381000"/>
          </a:xfrm>
          <a:prstGeom prst="rect">
            <a:avLst/>
          </a:prstGeom>
        </p:spPr>
        <p:txBody>
          <a:bodyP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endParaRPr lang="zh-CN" altLang="en-US"/>
          </a:p>
        </p:txBody>
      </p:sp>
      <p:sp>
        <p:nvSpPr>
          <p:cNvPr id="3" name="Text Placeholder 2"/>
          <p:cNvSpPr>
            <a:spLocks noGrp="1"/>
          </p:cNvSpPr>
          <p:nvPr>
            <p:ph type="body" idx="1" hasCustomPrompt="1"/>
          </p:nvPr>
        </p:nvSpPr>
        <p:spPr>
          <a:xfrm>
            <a:off x="1206317" y="4343400"/>
            <a:ext cx="8142324" cy="1447800"/>
          </a:xfrm>
          <a:prstGeom prst="rect">
            <a:avLst/>
          </a:prstGeo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7" name="Date Placeholder 3"/>
          <p:cNvSpPr>
            <a:spLocks noGrp="1"/>
          </p:cNvSpPr>
          <p:nvPr>
            <p:ph type="dt" sz="half" idx="14"/>
          </p:nvPr>
        </p:nvSpPr>
        <p:spPr>
          <a:xfrm>
            <a:off x="7971235" y="6116639"/>
            <a:ext cx="930407" cy="365125"/>
          </a:xfrm>
          <a:prstGeom prst="rect">
            <a:avLst/>
          </a:prstGeom>
        </p:spPr>
        <p:txBody>
          <a:bodyPr/>
          <a:lstStyle>
            <a:lvl1pPr>
              <a:defRPr/>
            </a:lvl1pPr>
          </a:lstStyle>
          <a:p>
            <a:endParaRPr lang="en-US" altLang="zh-CN" dirty="0"/>
          </a:p>
        </p:txBody>
      </p:sp>
      <p:sp>
        <p:nvSpPr>
          <p:cNvPr id="8" name="Footer Placeholder 4"/>
          <p:cNvSpPr>
            <a:spLocks noGrp="1"/>
          </p:cNvSpPr>
          <p:nvPr>
            <p:ph type="ftr" sz="quarter" idx="15"/>
          </p:nvPr>
        </p:nvSpPr>
        <p:spPr>
          <a:xfrm>
            <a:off x="2153180" y="6116639"/>
            <a:ext cx="5756143" cy="365125"/>
          </a:xfrm>
          <a:prstGeom prst="rect">
            <a:avLst/>
          </a:prstGeom>
        </p:spPr>
        <p:txBody>
          <a:bodyPr/>
          <a:lstStyle>
            <a:lvl1pPr>
              <a:defRPr/>
            </a:lvl1pPr>
          </a:lstStyle>
          <a:p>
            <a:endParaRPr lang="en-US" altLang="zh-CN"/>
          </a:p>
        </p:txBody>
      </p:sp>
      <p:sp>
        <p:nvSpPr>
          <p:cNvPr id="9" name="Slide Number Placeholder 5"/>
          <p:cNvSpPr>
            <a:spLocks noGrp="1"/>
          </p:cNvSpPr>
          <p:nvPr>
            <p:ph type="sldNum" sz="quarter" idx="16"/>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06320" y="3308581"/>
            <a:ext cx="8142321" cy="1468800"/>
          </a:xfrm>
          <a:prstGeom prst="rect">
            <a:avLst/>
          </a:prstGeom>
        </p:spPr>
        <p:txBody>
          <a:bodyPr anchor="b">
            <a:normAutofit/>
          </a:bodyPr>
          <a:lstStyle>
            <a:lvl1pPr algn="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06317" y="4777381"/>
            <a:ext cx="8142323" cy="860400"/>
          </a:xfrm>
          <a:prstGeom prst="rect">
            <a:avLst/>
          </a:prstGeo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13"/>
          <p:cNvSpPr txBox="1"/>
          <p:nvPr/>
        </p:nvSpPr>
        <p:spPr>
          <a:xfrm>
            <a:off x="1050793" y="8636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6" name="TextBox 14"/>
          <p:cNvSpPr txBox="1"/>
          <p:nvPr/>
        </p:nvSpPr>
        <p:spPr>
          <a:xfrm>
            <a:off x="8853488" y="28194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algn="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2" name="Title 1"/>
          <p:cNvSpPr>
            <a:spLocks noGrp="1"/>
          </p:cNvSpPr>
          <p:nvPr>
            <p:ph type="title"/>
          </p:nvPr>
        </p:nvSpPr>
        <p:spPr>
          <a:xfrm>
            <a:off x="1545637" y="685801"/>
            <a:ext cx="7555291" cy="2743199"/>
          </a:xfrm>
          <a:prstGeom prst="rect">
            <a:avLst/>
          </a:prstGeo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206319" y="3886200"/>
            <a:ext cx="8142323" cy="889000"/>
          </a:xfrm>
          <a:prstGeom prst="rect">
            <a:avLst/>
          </a:prstGeom>
        </p:spPr>
        <p:txBody>
          <a:bodyPr rtlCol="0" anchor="b">
            <a:normAutofit/>
          </a:bodyPr>
          <a:lstStyle>
            <a:lvl1pPr algn="r">
              <a:buNone/>
              <a:defRPr lang="en-US" sz="2400" b="0" cap="none" dirty="0">
                <a:ln w="3175" cmpd="sng">
                  <a:noFill/>
                </a:ln>
                <a:solidFill>
                  <a:schemeClr val="tx1"/>
                </a:solidFill>
                <a:effectLst/>
              </a:defRPr>
            </a:lvl1pPr>
          </a:lstStyle>
          <a:p>
            <a:pPr lvl="0"/>
            <a:r>
              <a:rPr lang="zh-CN" altLang="en-US"/>
              <a:t>编辑母版文本样式</a:t>
            </a:r>
            <a:endParaRPr lang="zh-CN" altLang="en-US"/>
          </a:p>
        </p:txBody>
      </p:sp>
      <p:sp>
        <p:nvSpPr>
          <p:cNvPr id="3" name="Text Placeholder 2"/>
          <p:cNvSpPr>
            <a:spLocks noGrp="1"/>
          </p:cNvSpPr>
          <p:nvPr>
            <p:ph type="body" idx="1" hasCustomPrompt="1"/>
          </p:nvPr>
        </p:nvSpPr>
        <p:spPr>
          <a:xfrm>
            <a:off x="1206317" y="4775200"/>
            <a:ext cx="8142323" cy="1016000"/>
          </a:xfrm>
          <a:prstGeom prst="rect">
            <a:avLst/>
          </a:prstGeo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7" name="Date Placeholder 3"/>
          <p:cNvSpPr>
            <a:spLocks noGrp="1"/>
          </p:cNvSpPr>
          <p:nvPr>
            <p:ph type="dt" sz="half" idx="14"/>
          </p:nvPr>
        </p:nvSpPr>
        <p:spPr>
          <a:xfrm>
            <a:off x="7971235" y="6116639"/>
            <a:ext cx="930407" cy="365125"/>
          </a:xfrm>
          <a:prstGeom prst="rect">
            <a:avLst/>
          </a:prstGeom>
        </p:spPr>
        <p:txBody>
          <a:bodyPr/>
          <a:lstStyle>
            <a:lvl1pPr>
              <a:defRPr/>
            </a:lvl1pPr>
          </a:lstStyle>
          <a:p>
            <a:endParaRPr lang="en-US" altLang="zh-CN" dirty="0"/>
          </a:p>
        </p:txBody>
      </p:sp>
      <p:sp>
        <p:nvSpPr>
          <p:cNvPr id="8" name="Footer Placeholder 4"/>
          <p:cNvSpPr>
            <a:spLocks noGrp="1"/>
          </p:cNvSpPr>
          <p:nvPr>
            <p:ph type="ftr" sz="quarter" idx="15"/>
          </p:nvPr>
        </p:nvSpPr>
        <p:spPr>
          <a:xfrm>
            <a:off x="2153180" y="6116639"/>
            <a:ext cx="5756143" cy="365125"/>
          </a:xfrm>
          <a:prstGeom prst="rect">
            <a:avLst/>
          </a:prstGeom>
        </p:spPr>
        <p:txBody>
          <a:bodyPr/>
          <a:lstStyle>
            <a:lvl1pPr>
              <a:defRPr/>
            </a:lvl1pPr>
          </a:lstStyle>
          <a:p>
            <a:endParaRPr lang="en-US" altLang="zh-CN"/>
          </a:p>
        </p:txBody>
      </p:sp>
      <p:sp>
        <p:nvSpPr>
          <p:cNvPr id="9" name="Slide Number Placeholder 5"/>
          <p:cNvSpPr>
            <a:spLocks noGrp="1"/>
          </p:cNvSpPr>
          <p:nvPr>
            <p:ph type="sldNum" sz="quarter" idx="16"/>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06319" y="685802"/>
            <a:ext cx="8142324" cy="2727325"/>
          </a:xfrm>
          <a:prstGeom prst="rect">
            <a:avLst/>
          </a:prstGeom>
        </p:spPr>
        <p:txBody>
          <a:bodyPr rtlCol="0">
            <a:normAutofit/>
          </a:bodyPr>
          <a:lstStyle>
            <a:lvl1pPr>
              <a:defRPr lang="en-US" b="0" dirty="0"/>
            </a:lvl1pPr>
          </a:lstStyle>
          <a:p>
            <a:pPr lvl="0"/>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206318" y="3505200"/>
            <a:ext cx="8142325" cy="838200"/>
          </a:xfrm>
          <a:prstGeom prst="rect">
            <a:avLst/>
          </a:prstGeom>
        </p:spPr>
        <p:txBody>
          <a:bodyPr rtlCol="0" anchor="b">
            <a:normAutofit/>
          </a:bodyPr>
          <a:lstStyle>
            <a:lvl1pPr>
              <a:buNone/>
              <a:defRPr lang="en-US" sz="2800" b="0" cap="none" dirty="0">
                <a:ln w="3175" cmpd="sng">
                  <a:noFill/>
                </a:ln>
                <a:solidFill>
                  <a:schemeClr val="tx1"/>
                </a:solidFill>
                <a:effectLst/>
              </a:defRPr>
            </a:lvl1pPr>
          </a:lstStyle>
          <a:p>
            <a:pPr lvl="0"/>
            <a:r>
              <a:rPr lang="zh-CN" altLang="en-US"/>
              <a:t>编辑母版文本样式</a:t>
            </a:r>
            <a:endParaRPr lang="zh-CN" altLang="en-US"/>
          </a:p>
        </p:txBody>
      </p:sp>
      <p:sp>
        <p:nvSpPr>
          <p:cNvPr id="3" name="Text Placeholder 2"/>
          <p:cNvSpPr>
            <a:spLocks noGrp="1"/>
          </p:cNvSpPr>
          <p:nvPr>
            <p:ph type="body" idx="1" hasCustomPrompt="1"/>
          </p:nvPr>
        </p:nvSpPr>
        <p:spPr>
          <a:xfrm>
            <a:off x="1206318" y="4343400"/>
            <a:ext cx="8142325" cy="1447800"/>
          </a:xfrm>
          <a:prstGeom prst="rect">
            <a:avLst/>
          </a:prstGeo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5" name="Date Placeholder 3"/>
          <p:cNvSpPr>
            <a:spLocks noGrp="1"/>
          </p:cNvSpPr>
          <p:nvPr>
            <p:ph type="dt" sz="half" idx="14"/>
          </p:nvPr>
        </p:nvSpPr>
        <p:spPr>
          <a:xfrm>
            <a:off x="7971235" y="6116639"/>
            <a:ext cx="930407" cy="365125"/>
          </a:xfrm>
          <a:prstGeom prst="rect">
            <a:avLst/>
          </a:prstGeom>
        </p:spPr>
        <p:txBody>
          <a:bodyPr/>
          <a:lstStyle>
            <a:lvl1pPr>
              <a:defRPr/>
            </a:lvl1pPr>
          </a:lstStyle>
          <a:p>
            <a:endParaRPr lang="en-US" altLang="zh-CN" dirty="0"/>
          </a:p>
        </p:txBody>
      </p:sp>
      <p:sp>
        <p:nvSpPr>
          <p:cNvPr id="6" name="Footer Placeholder 4"/>
          <p:cNvSpPr>
            <a:spLocks noGrp="1"/>
          </p:cNvSpPr>
          <p:nvPr>
            <p:ph type="ftr" sz="quarter" idx="15"/>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6"/>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064552" y="457200"/>
            <a:ext cx="8346148" cy="1981200"/>
          </a:xfrm>
          <a:prstGeom prst="rect">
            <a:avLst/>
          </a:prstGeom>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064552" y="2667001"/>
            <a:ext cx="8346148" cy="3357563"/>
          </a:xfrm>
          <a:prstGeom prst="rect">
            <a:avLst/>
          </a:prstGeom>
        </p:spPr>
        <p:txBody>
          <a:bodyPr vert="eaVert" ancho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A2236A91-AB49-49FF-BD59-8386391FD12B}" type="slidenum">
              <a:rPr lang="zh-CN" altLang="en-US" smtClean="0"/>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09843" y="685800"/>
            <a:ext cx="1438800" cy="5105400"/>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206318" y="685800"/>
            <a:ext cx="6517737" cy="5105400"/>
          </a:xfrm>
          <a:prstGeom prst="rect">
            <a:avLst/>
          </a:prstGeom>
        </p:spPr>
        <p:txBody>
          <a:bodyPr vert="eaVert" ancho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3" name="Rectangle 12"/>
          <p:cNvSpPr>
            <a:spLocks noGrp="1" noChangeArrowheads="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4" name="Rectangle 13"/>
          <p:cNvSpPr>
            <a:spLocks noGrp="1" noChangeArrowheads="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hasCustomPrompt="1"/>
          </p:nvPr>
        </p:nvSpPr>
        <p:spPr>
          <a:xfrm>
            <a:off x="495299" y="1207874"/>
            <a:ext cx="9066213"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495299" y="1872534"/>
            <a:ext cx="4455513"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6" name="内容占位符 5"/>
          <p:cNvSpPr>
            <a:spLocks noGrp="1"/>
          </p:cNvSpPr>
          <p:nvPr>
            <p:ph sz="quarter" idx="4" hasCustomPrompt="1"/>
          </p:nvPr>
        </p:nvSpPr>
        <p:spPr>
          <a:xfrm>
            <a:off x="5104383" y="1872534"/>
            <a:ext cx="4457129"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dirty="0"/>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7B052E9-C54A-4603-AE2F-EB72B006DB6C}" type="slidenum">
              <a:rPr lang="zh-CN" altLang="en-US" smtClean="0"/>
            </a:fld>
            <a:endParaRPr lang="en-US" altLang="zh-CN"/>
          </a:p>
        </p:txBody>
      </p:sp>
      <p:sp>
        <p:nvSpPr>
          <p:cNvPr id="10"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91911" y="44624"/>
            <a:ext cx="7482627" cy="113461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a:xfrm>
            <a:off x="1031983" y="1556792"/>
            <a:ext cx="8346723" cy="3332816"/>
          </a:xfrm>
          <a:prstGeom prst="rect">
            <a:avLst/>
          </a:prstGeom>
        </p:spPr>
        <p:txBody>
          <a:bodyPr/>
          <a:lstStyle>
            <a:lvl1pPr>
              <a:defRPr sz="2800" baseline="0"/>
            </a:lvl1pPr>
            <a:lvl2pPr>
              <a:defRPr sz="2400" baseline="0"/>
            </a:lvl2pPr>
            <a:lvl3pPr>
              <a:defRPr sz="2000" baseline="0"/>
            </a:lvl3pPr>
            <a:lvl4pPr>
              <a:defRPr sz="1800"/>
            </a:lvl4pPr>
            <a:lvl5pP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7955756" y="6108701"/>
            <a:ext cx="928688"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37702" y="6108701"/>
            <a:ext cx="5756142"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46357" y="6108701"/>
            <a:ext cx="464344" cy="365125"/>
          </a:xfrm>
          <a:prstGeom prst="rect">
            <a:avLst/>
          </a:prstGeom>
        </p:spPr>
        <p:txBody>
          <a:bodyPr/>
          <a:lstStyle>
            <a:lvl1pPr>
              <a:defRPr/>
            </a:lvl1pPr>
          </a:lstStyle>
          <a:p>
            <a:fld id="{7AC79822-BC0D-4DE8-A7E5-90A3732A2B82}" type="slidenum">
              <a:rPr lang="zh-CN" altLang="en-US" smtClean="0"/>
            </a:fld>
            <a:endParaRPr lang="en-US" altLang="zh-CN"/>
          </a:p>
        </p:txBody>
      </p:sp>
      <p:sp>
        <p:nvSpPr>
          <p:cNvPr id="7"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7560" y="0"/>
            <a:ext cx="9993560" cy="6858000"/>
          </a:xfrm>
          <a:prstGeom prst="rect">
            <a:avLst/>
          </a:prstGeom>
        </p:spPr>
      </p:pic>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95300" y="1196752"/>
            <a:ext cx="4381500" cy="493417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剪贴画占位符 3"/>
          <p:cNvSpPr>
            <a:spLocks noGrp="1"/>
          </p:cNvSpPr>
          <p:nvPr>
            <p:ph type="clipArt" sz="half" idx="2" hasCustomPrompt="1"/>
          </p:nvPr>
        </p:nvSpPr>
        <p:spPr>
          <a:xfrm>
            <a:off x="5029200" y="1196752"/>
            <a:ext cx="4381500" cy="4934173"/>
          </a:xfrm>
        </p:spPr>
        <p:txBody>
          <a:bodyPr/>
          <a:lstStyle/>
          <a:p>
            <a:r>
              <a:rPr lang="zh-CN" altLang="en-US"/>
              <a:t>单击图标添加联机映像</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smtClean="0"/>
            </a:fld>
            <a:endParaRPr lang="en-US" altLang="zh-CN"/>
          </a:p>
        </p:txBody>
      </p:sp>
      <p:sp>
        <p:nvSpPr>
          <p:cNvPr id="8"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13967" y="161926"/>
            <a:ext cx="8676348" cy="600075"/>
          </a:xfrm>
        </p:spPr>
        <p:txBody>
          <a:bodyPr/>
          <a:lstStyle/>
          <a:p>
            <a:r>
              <a:rPr lang="zh-CN" altLang="en-US"/>
              <a:t>单击此处编辑母版标题样式</a:t>
            </a:r>
            <a:endParaRPr lang="zh-CN" altLang="en-US"/>
          </a:p>
        </p:txBody>
      </p:sp>
      <p:sp>
        <p:nvSpPr>
          <p:cNvPr id="3" name="表格占位符 2"/>
          <p:cNvSpPr>
            <a:spLocks noGrp="1"/>
          </p:cNvSpPr>
          <p:nvPr>
            <p:ph type="tbl" idx="1" hasCustomPrompt="1"/>
          </p:nvPr>
        </p:nvSpPr>
        <p:spPr>
          <a:xfrm>
            <a:off x="613967" y="1276351"/>
            <a:ext cx="8676348" cy="5032375"/>
          </a:xfrm>
        </p:spPr>
        <p:txBody>
          <a:bodyPr/>
          <a:lstStyle/>
          <a:p>
            <a:pPr lvl="0"/>
            <a:r>
              <a:rPr lang="zh-CN" altLang="en-US" noProof="0"/>
              <a:t>单击图标添加表格</a:t>
            </a:r>
            <a:endParaRPr lang="zh-CN" altLang="en-US" noProof="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1038" y="1825625"/>
            <a:ext cx="421005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5014913" y="1825626"/>
            <a:ext cx="421005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5014913" y="4076701"/>
            <a:ext cx="421005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buClr>
                <a:schemeClr val="bg1"/>
              </a:buClr>
            </a:pPr>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buClr>
                <a:schemeClr val="bg1"/>
              </a:buClr>
            </a:pPr>
            <a:endParaRPr lang="zh-CN" altLang="en-US" dirty="0"/>
          </a:p>
        </p:txBody>
      </p:sp>
      <p:sp>
        <p:nvSpPr>
          <p:cNvPr id="8" name="灯片编号占位符 7"/>
          <p:cNvSpPr>
            <a:spLocks noGrp="1"/>
          </p:cNvSpPr>
          <p:nvPr>
            <p:ph type="sldNum" sz="quarter" idx="12"/>
          </p:nvPr>
        </p:nvSpPr>
        <p:spPr/>
        <p:txBody>
          <a:bodyPr/>
          <a:lstStyle/>
          <a:p>
            <a:pPr lvl="0">
              <a:buClr>
                <a:schemeClr val="bg1"/>
              </a:buClr>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152579" y="2666999"/>
            <a:ext cx="7258122" cy="2360071"/>
          </a:xfrm>
          <a:prstGeom prst="rect">
            <a:avLst/>
          </a:prstGeom>
        </p:spPr>
        <p:txBody>
          <a:bodyPr anchor="b"/>
          <a:lstStyle>
            <a:lvl1pPr algn="r">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152581" y="5027070"/>
            <a:ext cx="7258119" cy="860400"/>
          </a:xfrm>
          <a:prstGeom prst="rect">
            <a:avLst/>
          </a:prstGeo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C3F47B36-077D-42FE-9DED-0C77CB87E4B3}" type="slidenum">
              <a:rPr lang="zh-CN" altLang="en-US" smtClean="0"/>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63978" y="685802"/>
            <a:ext cx="8346723" cy="1752599"/>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063977" y="2667000"/>
            <a:ext cx="4051554" cy="3368674"/>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5359146" y="2667000"/>
            <a:ext cx="4051554" cy="3346824"/>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40B52295-AD8D-47A8-A4D5-D2F6B9F48E3F}" type="slidenum">
              <a:rPr lang="zh-CN" altLang="en-US" smtClean="0"/>
            </a:fld>
            <a:endParaRPr lang="en-US" altLang="zh-CN"/>
          </a:p>
        </p:txBody>
      </p:sp>
      <p:sp>
        <p:nvSpPr>
          <p:cNvPr id="8"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64552" y="457200"/>
            <a:ext cx="8346148" cy="1981200"/>
          </a:xfrm>
          <a:prstGeom prst="rect">
            <a:avLst/>
          </a:prstGeo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440272" y="2658533"/>
            <a:ext cx="3744315" cy="576262"/>
          </a:xfrm>
          <a:prstGeom prst="rect">
            <a:avLst/>
          </a:prstGeo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206316" y="3335337"/>
            <a:ext cx="3978269" cy="2665259"/>
          </a:xfrm>
          <a:prstGeom prst="rect">
            <a:avLst/>
          </a:prstGeo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5591852" y="2667000"/>
            <a:ext cx="3756790" cy="576262"/>
          </a:xfrm>
          <a:prstGeom prst="rect">
            <a:avLst/>
          </a:prstGeo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5370371" y="3335337"/>
            <a:ext cx="3978269" cy="2665259"/>
          </a:xfrm>
          <a:prstGeom prst="rect">
            <a:avLst/>
          </a:prstGeo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8"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9"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FAC03054-A18C-4CF4-8FEF-67B6C74EC7CF}" type="slidenum">
              <a:rPr lang="zh-CN" altLang="en-US" smtClean="0"/>
            </a:fld>
            <a:endParaRPr lang="en-US" altLang="zh-CN"/>
          </a:p>
        </p:txBody>
      </p:sp>
      <p:sp>
        <p:nvSpPr>
          <p:cNvPr id="10"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064552" y="457200"/>
            <a:ext cx="8346148" cy="1981200"/>
          </a:xfrm>
          <a:prstGeom prst="rect">
            <a:avLst/>
          </a:prstGeom>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4"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5"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14338B79-8FD5-46F1-8A19-651A319ADB19}" type="slidenum">
              <a:rPr lang="zh-CN" altLang="en-US" smtClean="0"/>
            </a:fld>
            <a:endParaRPr lang="en-US" altLang="zh-CN"/>
          </a:p>
        </p:txBody>
      </p:sp>
      <p:sp>
        <p:nvSpPr>
          <p:cNvPr id="6"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3"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4"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137DC1DE-D772-415A-B75D-6C2A3BBF0EE5}" type="slidenum">
              <a:rPr lang="zh-CN" altLang="en-US"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06318" y="1600200"/>
            <a:ext cx="2884412" cy="1371600"/>
          </a:xfrm>
          <a:prstGeom prst="rect">
            <a:avLst/>
          </a:prstGeo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276516" y="685801"/>
            <a:ext cx="5072126" cy="5105401"/>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1206318" y="2971800"/>
            <a:ext cx="2884412" cy="1828800"/>
          </a:xfrm>
          <a:prstGeom prst="rect">
            <a:avLst/>
          </a:prstGeo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DFB74B41-85B4-4984-A2A4-801BFDC62CF6}" type="slidenum">
              <a:rPr lang="zh-CN" altLang="en-US"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05027" y="1752599"/>
            <a:ext cx="4409902" cy="1371600"/>
          </a:xfrm>
          <a:prstGeom prst="rect">
            <a:avLst/>
          </a:prstGeom>
        </p:spPr>
        <p:txBody>
          <a:bodyPr anchor="b">
            <a:normAutofit/>
          </a:bodyPr>
          <a:lstStyle>
            <a:lvl1pPr algn="ctr">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6172287" y="914400"/>
            <a:ext cx="2666485"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1205027" y="3124199"/>
            <a:ext cx="4409902" cy="1828800"/>
          </a:xfrm>
          <a:prstGeom prst="rect">
            <a:avLst/>
          </a:prstGeo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24FEF2C3-09B7-48D6-BCFF-274B159605E4}" type="slidenum">
              <a:rPr lang="zh-CN" altLang="en-US"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image" Target="../media/image4.png"/><Relationship Id="rId23" Type="http://schemas.openxmlformats.org/officeDocument/2006/relationships/image" Target="../media/image3.jpeg"/><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2379"/>
            <a:ext cx="9906000" cy="6853240"/>
          </a:xfrm>
          <a:prstGeom prst="rect">
            <a:avLst/>
          </a:prstGeom>
          <a:gradFill>
            <a:gsLst>
              <a:gs pos="85574">
                <a:schemeClr val="accent1">
                  <a:lumMod val="40000"/>
                  <a:lumOff val="60000"/>
                </a:schemeClr>
              </a:gs>
              <a:gs pos="69500">
                <a:schemeClr val="accent1">
                  <a:lumMod val="20000"/>
                  <a:lumOff val="80000"/>
                </a:schemeClr>
              </a:gs>
              <a:gs pos="0">
                <a:schemeClr val="bg2"/>
              </a:gs>
              <a:gs pos="100000">
                <a:schemeClr val="accent1">
                  <a:lumMod val="60000"/>
                  <a:lumOff val="40000"/>
                </a:schemeClr>
              </a:gs>
            </a:gsLst>
            <a:lin ang="0" scaled="1"/>
          </a:gradFill>
        </p:spPr>
      </p:pic>
      <p:grpSp>
        <p:nvGrpSpPr>
          <p:cNvPr id="1026" name="Group 13"/>
          <p:cNvGrpSpPr/>
          <p:nvPr/>
        </p:nvGrpSpPr>
        <p:grpSpPr bwMode="auto">
          <a:xfrm>
            <a:off x="0" y="0"/>
            <a:ext cx="2309681" cy="6858000"/>
            <a:chOff x="0" y="0"/>
            <a:chExt cx="2132013" cy="6858001"/>
          </a:xfrm>
        </p:grpSpPr>
        <p:sp>
          <p:nvSpPr>
            <p:cNvPr id="1036" name="Freeform 6"/>
            <p:cNvSpPr/>
            <p:nvPr/>
          </p:nvSpPr>
          <p:spPr bwMode="auto">
            <a:xfrm>
              <a:off x="0" y="0"/>
              <a:ext cx="1073150" cy="5291138"/>
            </a:xfrm>
            <a:custGeom>
              <a:avLst/>
              <a:gdLst>
                <a:gd name="T0" fmla="*/ 0 w 676"/>
                <a:gd name="T1" fmla="*/ 3132 h 3333"/>
                <a:gd name="T2" fmla="*/ 0 w 676"/>
                <a:gd name="T3" fmla="*/ 3312 h 3333"/>
                <a:gd name="T4" fmla="*/ 126 w 676"/>
                <a:gd name="T5" fmla="*/ 3333 h 3333"/>
                <a:gd name="T6" fmla="*/ 676 w 676"/>
                <a:gd name="T7" fmla="*/ 0 h 3333"/>
                <a:gd name="T8" fmla="*/ 514 w 676"/>
                <a:gd name="T9" fmla="*/ 0 h 3333"/>
                <a:gd name="T10" fmla="*/ 0 w 676"/>
                <a:gd name="T11" fmla="*/ 3132 h 3333"/>
              </a:gdLst>
              <a:ahLst/>
              <a:cxnLst>
                <a:cxn ang="0">
                  <a:pos x="T0" y="T1"/>
                </a:cxn>
                <a:cxn ang="0">
                  <a:pos x="T2" y="T3"/>
                </a:cxn>
                <a:cxn ang="0">
                  <a:pos x="T4" y="T5"/>
                </a:cxn>
                <a:cxn ang="0">
                  <a:pos x="T6" y="T7"/>
                </a:cxn>
                <a:cxn ang="0">
                  <a:pos x="T8" y="T9"/>
                </a:cxn>
                <a:cxn ang="0">
                  <a:pos x="T10" y="T11"/>
                </a:cxn>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7"/>
            <p:cNvSpPr/>
            <p:nvPr/>
          </p:nvSpPr>
          <p:spPr bwMode="auto">
            <a:xfrm>
              <a:off x="0" y="0"/>
              <a:ext cx="758825" cy="4624389"/>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4"/>
              <a:ext cx="906463" cy="1195387"/>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1"/>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1"/>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4"/>
              <a:ext cx="1377950" cy="1500187"/>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1027" name="Title Placeholder 1"/>
          <p:cNvSpPr>
            <a:spLocks noGrp="1" noChangeArrowheads="1"/>
          </p:cNvSpPr>
          <p:nvPr>
            <p:ph type="title"/>
          </p:nvPr>
        </p:nvSpPr>
        <p:spPr bwMode="auto">
          <a:xfrm>
            <a:off x="1064552" y="457200"/>
            <a:ext cx="834614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8" name="Text Placeholder 2"/>
          <p:cNvSpPr>
            <a:spLocks noGrp="1" noChangeArrowheads="1"/>
          </p:cNvSpPr>
          <p:nvPr>
            <p:ph type="body" idx="1"/>
          </p:nvPr>
        </p:nvSpPr>
        <p:spPr bwMode="auto">
          <a:xfrm>
            <a:off x="1064552" y="2667001"/>
            <a:ext cx="8346148"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Date Placeholder 3"/>
          <p:cNvSpPr>
            <a:spLocks noGrp="1"/>
          </p:cNvSpPr>
          <p:nvPr>
            <p:ph type="dt" sz="half" idx="2"/>
          </p:nvPr>
        </p:nvSpPr>
        <p:spPr>
          <a:xfrm>
            <a:off x="7971235" y="6116639"/>
            <a:ext cx="930407" cy="365125"/>
          </a:xfrm>
          <a:prstGeom prst="rect">
            <a:avLst/>
          </a:prstGeom>
        </p:spPr>
        <p:txBody>
          <a:bodyPr vert="horz" lIns="91440" tIns="45720" rIns="91440" bIns="45720" rtlCol="0" anchor="ctr"/>
          <a:lstStyle>
            <a:lvl1pPr algn="r" eaLnBrk="1" fontAlgn="auto" hangingPunct="1">
              <a:spcBef>
                <a:spcPts val="0"/>
              </a:spcBef>
              <a:spcAft>
                <a:spcPts val="0"/>
              </a:spcAft>
              <a:defRPr sz="1000" b="0" i="0">
                <a:solidFill>
                  <a:schemeClr val="tx1"/>
                </a:solidFill>
                <a:effectLst/>
                <a:latin typeface="+mn-lt"/>
              </a:defRPr>
            </a:lvl1pPr>
          </a:lstStyle>
          <a:p>
            <a:endParaRPr lang="en-US" altLang="zh-CN" dirty="0"/>
          </a:p>
        </p:txBody>
      </p:sp>
      <p:sp>
        <p:nvSpPr>
          <p:cNvPr id="5" name="Footer Placeholder 4"/>
          <p:cNvSpPr>
            <a:spLocks noGrp="1"/>
          </p:cNvSpPr>
          <p:nvPr>
            <p:ph type="ftr" sz="quarter" idx="3"/>
          </p:nvPr>
        </p:nvSpPr>
        <p:spPr>
          <a:xfrm>
            <a:off x="2153180" y="6116639"/>
            <a:ext cx="5756143" cy="365125"/>
          </a:xfrm>
          <a:prstGeom prst="rect">
            <a:avLst/>
          </a:prstGeom>
        </p:spPr>
        <p:txBody>
          <a:bodyPr vert="horz" lIns="91440" tIns="45720" rIns="91440" bIns="45720" rtlCol="0" anchor="ctr"/>
          <a:lstStyle>
            <a:lvl1pPr algn="l" eaLnBrk="1" fontAlgn="auto" hangingPunct="1">
              <a:spcBef>
                <a:spcPts val="0"/>
              </a:spcBef>
              <a:spcAft>
                <a:spcPts val="0"/>
              </a:spcAft>
              <a:defRPr sz="1000" b="0" i="0">
                <a:solidFill>
                  <a:schemeClr val="tx1"/>
                </a:solidFill>
                <a:effectLst/>
                <a:latin typeface="+mn-lt"/>
              </a:defRPr>
            </a:lvl1pPr>
          </a:lstStyle>
          <a:p>
            <a:endParaRPr lang="en-US" altLang="zh-CN"/>
          </a:p>
        </p:txBody>
      </p:sp>
      <p:sp>
        <p:nvSpPr>
          <p:cNvPr id="6" name="Slide Number Placeholder 5"/>
          <p:cNvSpPr>
            <a:spLocks noGrp="1"/>
          </p:cNvSpPr>
          <p:nvPr>
            <p:ph type="sldNum" sz="quarter" idx="4"/>
          </p:nvPr>
        </p:nvSpPr>
        <p:spPr>
          <a:xfrm>
            <a:off x="8963554" y="6116639"/>
            <a:ext cx="447146" cy="365125"/>
          </a:xfrm>
          <a:prstGeom prst="rect">
            <a:avLst/>
          </a:prstGeom>
        </p:spPr>
        <p:txBody>
          <a:bodyPr vert="horz" lIns="91440" tIns="45720" rIns="91440" bIns="45720" rtlCol="0" anchor="ctr"/>
          <a:lstStyle>
            <a:lvl1pPr algn="r" eaLnBrk="1" fontAlgn="auto" hangingPunct="1">
              <a:spcBef>
                <a:spcPts val="0"/>
              </a:spcBef>
              <a:spcAft>
                <a:spcPts val="0"/>
              </a:spcAft>
              <a:defRPr sz="1000" b="0" i="0" smtClean="0">
                <a:solidFill>
                  <a:schemeClr val="tx1"/>
                </a:solidFill>
                <a:effectLst/>
                <a:latin typeface="+mn-lt"/>
              </a:defRPr>
            </a:lvl1pPr>
          </a:lstStyle>
          <a:p>
            <a:fld id="{67B052E9-C54A-4603-AE2F-EB72B006DB6C}" type="slidenum">
              <a:rPr lang="zh-CN" altLang="en-US" smtClean="0"/>
            </a:fld>
            <a:endParaRPr lang="en-US" altLang="zh-CN"/>
          </a:p>
        </p:txBody>
      </p:sp>
      <p:sp>
        <p:nvSpPr>
          <p:cNvPr id="24" name="Rectangle 8"/>
          <p:cNvSpPr>
            <a:spLocks noChangeArrowheads="1"/>
          </p:cNvSpPr>
          <p:nvPr/>
        </p:nvSpPr>
        <p:spPr bwMode="gray">
          <a:xfrm>
            <a:off x="481542" y="6216650"/>
            <a:ext cx="8911960"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1pPr>
            <a:lvl2pPr marL="742950" indent="-28575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2pPr>
            <a:lvl3pPr marL="1143000" indent="-22860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3pPr>
            <a:lvl4pPr marL="1600200" indent="-22860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4pPr>
            <a:lvl5pPr marL="2057400" indent="-22860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9pPr>
          </a:lstStyle>
          <a:p>
            <a:pPr eaLnBrk="1" fontAlgn="auto" hangingPunct="1">
              <a:lnSpc>
                <a:spcPct val="100000"/>
              </a:lnSpc>
              <a:spcBef>
                <a:spcPct val="0"/>
              </a:spcBef>
              <a:spcAft>
                <a:spcPts val="0"/>
              </a:spcAft>
              <a:buClrTx/>
              <a:buSzTx/>
              <a:buFontTx/>
              <a:buNone/>
              <a:defRPr/>
            </a:pPr>
            <a:endParaRPr kumimoji="1" lang="zh-CN" altLang="zh-CN" sz="2400" b="0">
              <a:latin typeface="Tahoma" panose="020B0604030504040204" pitchFamily="34" charset="0"/>
            </a:endParaRPr>
          </a:p>
        </p:txBody>
      </p:sp>
      <p:sp>
        <p:nvSpPr>
          <p:cNvPr id="21" name="AutoShape 5" descr="https://publicrelationssydney.com.au/wp-content/uploads/2013/01/shutterstock_80434384.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2" name="图片 21"/>
          <p:cNvPicPr>
            <a:picLocks noChangeAspect="1"/>
          </p:cNvPicPr>
          <p:nvPr/>
        </p:nvPicPr>
        <p:blipFill>
          <a:blip r:embed="rId24"/>
          <a:stretch>
            <a:fillRect/>
          </a:stretch>
        </p:blipFill>
        <p:spPr>
          <a:xfrm>
            <a:off x="9712" y="5975305"/>
            <a:ext cx="2641736" cy="882695"/>
          </a:xfrm>
          <a:prstGeom prst="rect">
            <a:avLst/>
          </a:prstGeom>
        </p:spPr>
      </p:pic>
      <p:pic>
        <p:nvPicPr>
          <p:cNvPr id="23" name="图片 22"/>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5535" y="0"/>
            <a:ext cx="10001535" cy="6858000"/>
          </a:xfrm>
          <a:prstGeom prst="rect">
            <a:avLst/>
          </a:prstGeom>
        </p:spPr>
      </p:pic>
      <p:pic>
        <p:nvPicPr>
          <p:cNvPr id="25" name="图片 24"/>
          <p:cNvPicPr>
            <a:picLocks noChangeAspect="1"/>
          </p:cNvPicPr>
          <p:nvPr userDrawn="1"/>
        </p:nvPicPr>
        <p:blipFill>
          <a:blip r:embed="rId24"/>
          <a:stretch>
            <a:fillRect/>
          </a:stretch>
        </p:blipFill>
        <p:spPr>
          <a:xfrm>
            <a:off x="-87560" y="6002689"/>
            <a:ext cx="2641736" cy="8826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lvl1pPr algn="ctr" defTabSz="457200" rtl="0" eaLnBrk="1" fontAlgn="base" hangingPunct="1">
        <a:spcBef>
          <a:spcPct val="0"/>
        </a:spcBef>
        <a:spcAft>
          <a:spcPct val="0"/>
        </a:spcAft>
        <a:defRPr sz="4000" kern="1200">
          <a:ln w="3175" cmpd="sng">
            <a:noFill/>
          </a:ln>
          <a:solidFill>
            <a:schemeClr val="tx1"/>
          </a:solidFill>
          <a:latin typeface="+mj-lt"/>
          <a:ea typeface="+mj-ea"/>
          <a:cs typeface="+mj-cs"/>
        </a:defRPr>
      </a:lvl1pPr>
      <a:lvl2pPr algn="ctr" defTabSz="457200" rtl="0" eaLnBrk="1" fontAlgn="base" hangingPunct="1">
        <a:spcBef>
          <a:spcPct val="0"/>
        </a:spcBef>
        <a:spcAft>
          <a:spcPct val="0"/>
        </a:spcAft>
        <a:defRPr sz="4000">
          <a:solidFill>
            <a:schemeClr val="tx1"/>
          </a:solidFill>
          <a:latin typeface="Corbel" panose="020B0503020204020204" pitchFamily="34" charset="0"/>
        </a:defRPr>
      </a:lvl2pPr>
      <a:lvl3pPr algn="ctr" defTabSz="457200" rtl="0" eaLnBrk="1" fontAlgn="base" hangingPunct="1">
        <a:spcBef>
          <a:spcPct val="0"/>
        </a:spcBef>
        <a:spcAft>
          <a:spcPct val="0"/>
        </a:spcAft>
        <a:defRPr sz="4000">
          <a:solidFill>
            <a:schemeClr val="tx1"/>
          </a:solidFill>
          <a:latin typeface="Corbel" panose="020B0503020204020204" pitchFamily="34" charset="0"/>
        </a:defRPr>
      </a:lvl3pPr>
      <a:lvl4pPr algn="ctr" defTabSz="457200" rtl="0" eaLnBrk="1" fontAlgn="base" hangingPunct="1">
        <a:spcBef>
          <a:spcPct val="0"/>
        </a:spcBef>
        <a:spcAft>
          <a:spcPct val="0"/>
        </a:spcAft>
        <a:defRPr sz="4000">
          <a:solidFill>
            <a:schemeClr val="tx1"/>
          </a:solidFill>
          <a:latin typeface="Corbel" panose="020B0503020204020204" pitchFamily="34" charset="0"/>
        </a:defRPr>
      </a:lvl4pPr>
      <a:lvl5pPr algn="ctr" defTabSz="457200" rtl="0" eaLnBrk="1" fontAlgn="base" hangingPunct="1">
        <a:spcBef>
          <a:spcPct val="0"/>
        </a:spcBef>
        <a:spcAft>
          <a:spcPct val="0"/>
        </a:spcAft>
        <a:defRPr sz="4000">
          <a:solidFill>
            <a:schemeClr val="tx1"/>
          </a:solidFill>
          <a:latin typeface="Corbel" panose="020B0503020204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400" kern="1200">
          <a:solidFill>
            <a:schemeClr val="tx1"/>
          </a:solidFill>
          <a:latin typeface="+mn-lt"/>
          <a:ea typeface="+mn-ea"/>
          <a:cs typeface="+mn-cs"/>
        </a:defRPr>
      </a:lvl1pPr>
      <a:lvl2pPr marL="7429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000" kern="1200">
          <a:solidFill>
            <a:schemeClr val="tx1"/>
          </a:solidFill>
          <a:latin typeface="+mn-lt"/>
          <a:ea typeface="+mn-ea"/>
          <a:cs typeface="+mn-cs"/>
        </a:defRPr>
      </a:lvl2pPr>
      <a:lvl3pPr marL="12001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kern="1200">
          <a:solidFill>
            <a:schemeClr val="tx1"/>
          </a:solidFill>
          <a:latin typeface="+mn-lt"/>
          <a:ea typeface="+mn-ea"/>
          <a:cs typeface="+mn-cs"/>
        </a:defRPr>
      </a:lvl3pPr>
      <a:lvl4pPr marL="15430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600" kern="1200">
          <a:solidFill>
            <a:schemeClr val="tx1"/>
          </a:solidFill>
          <a:latin typeface="+mn-lt"/>
          <a:ea typeface="+mn-ea"/>
          <a:cs typeface="+mn-cs"/>
        </a:defRPr>
      </a:lvl4pPr>
      <a:lvl5pPr marL="20002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400" kern="1200">
          <a:solidFill>
            <a:schemeClr val="tx1"/>
          </a:solidFill>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tags" Target="../tags/tag23.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5" Type="http://schemas.openxmlformats.org/officeDocument/2006/relationships/slideLayout" Target="../slideLayouts/slideLayout2.xml"/><Relationship Id="rId24" Type="http://schemas.openxmlformats.org/officeDocument/2006/relationships/tags" Target="../tags/tag21.xml"/><Relationship Id="rId23" Type="http://schemas.openxmlformats.org/officeDocument/2006/relationships/image" Target="../media/image7.png"/><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sv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1.png"/><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2.2 </a:t>
            </a:r>
            <a:r>
              <a:rPr lang="zh-CN" altLang="en-US" dirty="0">
                <a:latin typeface="Times New Roman" panose="02020603050405020304" pitchFamily="18" charset="0"/>
                <a:cs typeface="Times New Roman" panose="02020603050405020304" pitchFamily="18" charset="0"/>
              </a:rPr>
              <a:t>常见网络传输介质</a:t>
            </a:r>
            <a:endParaRPr lang="zh-CN" altLang="en-US" dirty="0">
              <a:latin typeface="Times New Roman" panose="02020603050405020304" pitchFamily="18" charset="0"/>
              <a:cs typeface="Times New Roman" panose="02020603050405020304" pitchFamily="18" charset="0"/>
            </a:endParaRPr>
          </a:p>
        </p:txBody>
      </p:sp>
      <p:sp>
        <p:nvSpPr>
          <p:cNvPr id="4" name="副标题 2050"/>
          <p:cNvSpPr txBox="1"/>
          <p:nvPr/>
        </p:nvSpPr>
        <p:spPr bwMode="auto">
          <a:xfrm>
            <a:off x="3252416" y="5013176"/>
            <a:ext cx="6243955" cy="1365885"/>
          </a:xfrm>
          <a:prstGeom prst="rect">
            <a:avLst/>
          </a:prstGeom>
          <a:noFill/>
          <a:ln w="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marL="0" indent="0" algn="r" defTabSz="457200" rtl="0" eaLnBrk="1" fontAlgn="base" hangingPunct="1">
              <a:spcBef>
                <a:spcPct val="20000"/>
              </a:spcBef>
              <a:spcAft>
                <a:spcPts val="600"/>
              </a:spcAft>
              <a:buClr>
                <a:srgbClr val="1287C3"/>
              </a:buClr>
              <a:buSzPct val="145000"/>
              <a:buFont typeface="Arial" panose="020B0604020202020204" pitchFamily="34" charset="0"/>
              <a:buNone/>
              <a:defRPr sz="1800" kern="1200">
                <a:solidFill>
                  <a:schemeClr val="tx1"/>
                </a:solidFill>
                <a:latin typeface="+mn-lt"/>
                <a:ea typeface="+mn-ea"/>
                <a:cs typeface="+mn-cs"/>
              </a:defRPr>
            </a:lvl1pPr>
            <a:lvl2pPr marL="457200" indent="0" algn="ctr" defTabSz="457200" rtl="0" eaLnBrk="1" fontAlgn="base" hangingPunct="1">
              <a:spcBef>
                <a:spcPct val="20000"/>
              </a:spcBef>
              <a:spcAft>
                <a:spcPts val="600"/>
              </a:spcAft>
              <a:buClr>
                <a:srgbClr val="1287C3"/>
              </a:buClr>
              <a:buSzPct val="145000"/>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457200" rtl="0" eaLnBrk="1" fontAlgn="base" hangingPunct="1">
              <a:spcBef>
                <a:spcPct val="20000"/>
              </a:spcBef>
              <a:spcAft>
                <a:spcPts val="600"/>
              </a:spcAft>
              <a:buClr>
                <a:srgbClr val="1287C3"/>
              </a:buClr>
              <a:buSzPct val="145000"/>
              <a:buFont typeface="Arial" panose="020B0604020202020204" pitchFamily="34" charset="0"/>
              <a:buNone/>
              <a:defRPr kern="1200">
                <a:solidFill>
                  <a:schemeClr val="tx1">
                    <a:tint val="75000"/>
                  </a:schemeClr>
                </a:solidFill>
                <a:latin typeface="+mn-lt"/>
                <a:ea typeface="+mn-ea"/>
                <a:cs typeface="+mn-cs"/>
              </a:defRPr>
            </a:lvl3pPr>
            <a:lvl4pPr marL="1371600" indent="0" algn="ctr" defTabSz="457200" rtl="0" eaLnBrk="1" fontAlgn="base" hangingPunct="1">
              <a:spcBef>
                <a:spcPct val="20000"/>
              </a:spcBef>
              <a:spcAft>
                <a:spcPts val="600"/>
              </a:spcAft>
              <a:buClr>
                <a:srgbClr val="1287C3"/>
              </a:buClr>
              <a:buSzPct val="145000"/>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457200" rtl="0" eaLnBrk="1" fontAlgn="base" hangingPunct="1">
              <a:spcBef>
                <a:spcPct val="20000"/>
              </a:spcBef>
              <a:spcAft>
                <a:spcPts val="600"/>
              </a:spcAft>
              <a:buClr>
                <a:srgbClr val="1287C3"/>
              </a:buClr>
              <a:buSzPct val="145000"/>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spcBef>
                <a:spcPts val="400"/>
              </a:spcBef>
              <a:buFontTx/>
              <a:buNone/>
            </a:pPr>
            <a:r>
              <a:rPr lang="zh-CN" altLang="en-US" sz="3000" b="1">
                <a:solidFill>
                  <a:srgbClr val="000000"/>
                </a:solidFill>
                <a:effectLst>
                  <a:outerShdw blurRad="38100" dist="38100" dir="2700000" algn="tl">
                    <a:srgbClr val="000000">
                      <a:alpha val="42352"/>
                    </a:srgbClr>
                  </a:outerShdw>
                </a:effectLst>
                <a:latin typeface="Times New Roman" panose="02020603050405020304" pitchFamily="18" charset="0"/>
                <a:ea typeface="宋体" panose="02010600030101010101" pitchFamily="2" charset="-122"/>
                <a:cs typeface="Times New Roman" panose="02020603050405020304" pitchFamily="18" charset="0"/>
              </a:rPr>
              <a:t>计算机网络课程组</a:t>
            </a:r>
            <a:endParaRPr lang="zh-CN" altLang="en-US" sz="3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非屏蔽双绞线</a:t>
            </a:r>
            <a:r>
              <a:rPr lang="en-US" altLang="zh-CN">
                <a:latin typeface="Times New Roman" panose="02020603050405020304" pitchFamily="18" charset="0"/>
                <a:cs typeface="Times New Roman" panose="02020603050405020304" pitchFamily="18" charset="0"/>
              </a:rPr>
              <a:t>UTP</a:t>
            </a:r>
            <a:endParaRPr lang="zh-CN" altLang="en-US">
              <a:latin typeface="Times New Roman" panose="02020603050405020304" pitchFamily="18" charset="0"/>
              <a:cs typeface="Times New Roman" panose="02020603050405020304" pitchFamily="18" charset="0"/>
            </a:endParaRPr>
          </a:p>
        </p:txBody>
      </p:sp>
      <p:sp>
        <p:nvSpPr>
          <p:cNvPr id="50179" name="Text Box 3"/>
          <p:cNvSpPr txBox="1">
            <a:spLocks noChangeArrowheads="1"/>
          </p:cNvSpPr>
          <p:nvPr/>
        </p:nvSpPr>
        <p:spPr bwMode="auto">
          <a:xfrm>
            <a:off x="818621" y="1557338"/>
            <a:ext cx="826875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非屏蔽双绞线（</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Unshielded Twisted Pair</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UTP</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 </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通常由不同颜色的（橙／绿／蓝／棕）</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4</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对双绞线组成，使用</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RJ-45</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连接器。 </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p:txBody>
      </p:sp>
      <p:pic>
        <p:nvPicPr>
          <p:cNvPr id="50180" name="Picture 5"/>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228137" y="3284984"/>
            <a:ext cx="754128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屏蔽双绞线</a:t>
            </a:r>
            <a:r>
              <a:rPr lang="en-US" altLang="zh-CN">
                <a:latin typeface="Times New Roman" panose="02020603050405020304" pitchFamily="18" charset="0"/>
                <a:cs typeface="Times New Roman" panose="02020603050405020304" pitchFamily="18" charset="0"/>
              </a:rPr>
              <a:t>STP</a:t>
            </a:r>
            <a:endParaRPr lang="zh-CN" altLang="en-US">
              <a:latin typeface="Times New Roman" panose="02020603050405020304" pitchFamily="18" charset="0"/>
              <a:cs typeface="Times New Roman" panose="02020603050405020304" pitchFamily="18" charset="0"/>
            </a:endParaRPr>
          </a:p>
        </p:txBody>
      </p:sp>
      <p:sp>
        <p:nvSpPr>
          <p:cNvPr id="51203" name="Text Box 3"/>
          <p:cNvSpPr txBox="1">
            <a:spLocks noChangeArrowheads="1"/>
          </p:cNvSpPr>
          <p:nvPr/>
        </p:nvSpPr>
        <p:spPr bwMode="auto">
          <a:xfrm>
            <a:off x="818621" y="1557338"/>
            <a:ext cx="826875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屏蔽双绞线（</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Shielded Twisted Pair</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STP</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 </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p:txBody>
      </p:sp>
      <p:sp>
        <p:nvSpPr>
          <p:cNvPr id="51204" name="Rectangle 5"/>
          <p:cNvSpPr>
            <a:spLocks noChangeArrowheads="1"/>
          </p:cNvSpPr>
          <p:nvPr/>
        </p:nvSpPr>
        <p:spPr bwMode="auto">
          <a:xfrm>
            <a:off x="818621" y="2276476"/>
            <a:ext cx="335359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cs typeface="Times New Roman" panose="02020603050405020304" pitchFamily="18" charset="0"/>
              </a:rPr>
              <a:t>电缆外层由铝箔包裹，价格相对较高，并且需要支持屏蔽功能的特殊连接器和适当的安装技术，但是性能要高于相应的非屏蔽双绞线</a:t>
            </a:r>
            <a:r>
              <a:rPr lang="en-US" altLang="zh-CN" sz="2400" b="1" dirty="0">
                <a:solidFill>
                  <a:srgbClr val="000000"/>
                </a:solidFill>
                <a:latin typeface="Times New Roman" panose="02020603050405020304" pitchFamily="18" charset="0"/>
                <a:cs typeface="Times New Roman" panose="02020603050405020304" pitchFamily="18" charset="0"/>
              </a:rPr>
              <a:t>UTP</a:t>
            </a:r>
            <a:r>
              <a:rPr lang="zh-CN" altLang="en-US" sz="2400" b="1" dirty="0">
                <a:solidFill>
                  <a:srgbClr val="000000"/>
                </a:solidFill>
                <a:latin typeface="Times New Roman" panose="02020603050405020304" pitchFamily="18" charset="0"/>
                <a:cs typeface="Times New Roman" panose="02020603050405020304" pitchFamily="18" charset="0"/>
              </a:rPr>
              <a:t>。</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pic>
        <p:nvPicPr>
          <p:cNvPr id="5120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2608" y="2565400"/>
            <a:ext cx="478790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custDataLst>
              <p:tags r:id="rId2"/>
            </p:custDataLst>
          </p:nvPr>
        </p:nvPicPr>
        <p:blipFill>
          <a:blip r:embed="rId3"/>
          <a:stretch>
            <a:fillRect/>
          </a:stretch>
        </p:blipFill>
        <p:spPr>
          <a:xfrm>
            <a:off x="2605105" y="4869815"/>
            <a:ext cx="3536705" cy="19881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综合布线使用的双绞线</a:t>
            </a:r>
            <a:endParaRPr lang="zh-CN" altLang="en-US">
              <a:latin typeface="Times New Roman" panose="02020603050405020304" pitchFamily="18" charset="0"/>
              <a:cs typeface="Times New Roman" panose="02020603050405020304" pitchFamily="18" charset="0"/>
            </a:endParaRPr>
          </a:p>
        </p:txBody>
      </p:sp>
      <p:sp>
        <p:nvSpPr>
          <p:cNvPr id="52227" name="Text Box 3"/>
          <p:cNvSpPr txBox="1">
            <a:spLocks noChangeArrowheads="1"/>
          </p:cNvSpPr>
          <p:nvPr/>
        </p:nvSpPr>
        <p:spPr bwMode="auto">
          <a:xfrm>
            <a:off x="890376" y="1342073"/>
            <a:ext cx="826875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由于双绞线价格便宜，安装容易，适用于结构化综合布线，所以得到了广泛的使用。</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电子工业协会 </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EIA</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定义了双绞线电缆各种不同的型号</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p:txBody>
      </p:sp>
      <p:graphicFrame>
        <p:nvGraphicFramePr>
          <p:cNvPr id="2" name="表格 1"/>
          <p:cNvGraphicFramePr>
            <a:graphicFrameLocks noGrp="1"/>
          </p:cNvGraphicFramePr>
          <p:nvPr>
            <p:custDataLst>
              <p:tags r:id="rId1"/>
            </p:custDataLst>
          </p:nvPr>
        </p:nvGraphicFramePr>
        <p:xfrm>
          <a:off x="535004" y="2853571"/>
          <a:ext cx="6007232" cy="3170200"/>
        </p:xfrm>
        <a:graphic>
          <a:graphicData uri="http://schemas.openxmlformats.org/drawingml/2006/table">
            <a:tbl>
              <a:tblPr/>
              <a:tblGrid>
                <a:gridCol w="2263246"/>
                <a:gridCol w="1559851"/>
                <a:gridCol w="2184135"/>
              </a:tblGrid>
              <a:tr h="396240">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cs typeface="Arial" panose="020B0604020202020204" pitchFamily="34" charset="0"/>
                        </a:rPr>
                        <a:t>双绞线种类</a:t>
                      </a:r>
                      <a:endParaRPr kumimoji="0" lang="zh-CN" altLang="en-US" sz="1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L="99060" marR="99060" marT="45725" marB="45725" anchor="ctr" horzOverflow="overflow">
                    <a:lnL w="0" cap="flat" cmpd="sng" algn="ctr">
                      <a:solidFill>
                        <a:srgbClr val="080001"/>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8000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cs typeface="Arial" panose="020B0604020202020204" pitchFamily="34" charset="0"/>
                        </a:rPr>
                        <a:t>类型</a:t>
                      </a:r>
                      <a:endParaRPr kumimoji="0" lang="zh-CN" altLang="en-US" sz="1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L="99060" marR="99060" marT="45725" marB="45725"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8000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cs typeface="Arial" panose="020B0604020202020204" pitchFamily="34" charset="0"/>
                        </a:rPr>
                        <a:t>带宽／</a:t>
                      </a:r>
                      <a:r>
                        <a:rPr kumimoji="0" lang="en-US" altLang="zh-CN" sz="20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cs typeface="Arial" panose="020B0604020202020204" pitchFamily="34" charset="0"/>
                        </a:rPr>
                        <a:t>Mb/s</a:t>
                      </a:r>
                      <a:endParaRPr kumimoji="0" lang="en-US" altLang="zh-CN" sz="1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L="99060" marR="99060" marT="45725" marB="45725" anchor="ctr" horzOverflow="overflow">
                    <a:lnL w="0" cap="flat" cmpd="sng" algn="ctr">
                      <a:solidFill>
                        <a:srgbClr val="000000"/>
                      </a:solidFill>
                      <a:prstDash val="solid"/>
                      <a:round/>
                      <a:headEnd type="none" w="med" len="med"/>
                      <a:tailEnd type="none" w="med" len="med"/>
                    </a:lnL>
                    <a:lnR w="0" cap="flat" cmpd="sng" algn="ctr">
                      <a:solidFill>
                        <a:srgbClr val="080001"/>
                      </a:solidFill>
                      <a:prstDash val="solid"/>
                      <a:round/>
                      <a:headEnd type="none" w="med" len="med"/>
                      <a:tailEnd type="none" w="med" len="med"/>
                    </a:lnR>
                    <a:lnT w="0" cap="flat" cmpd="sng" algn="ctr">
                      <a:solidFill>
                        <a:srgbClr val="08000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r>
              <a:tr h="396280">
                <a:tc rowSpan="2">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屏蔽双绞线</a:t>
                      </a:r>
                      <a:b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b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STP</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3</a:t>
                      </a: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16</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5</a:t>
                      </a: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100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rowSpan="5">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非屏蔽双绞线</a:t>
                      </a:r>
                      <a:b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b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UTP</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3</a:t>
                      </a: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16</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4</a:t>
                      </a: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20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5</a:t>
                      </a: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100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超</a:t>
                      </a: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5</a:t>
                      </a: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155</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6</a:t>
                      </a: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lang="en-US" altLang="zh-CN" sz="200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sym typeface="+mn-ea"/>
                        </a:rPr>
                        <a:t>1000</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灯片编号占位符 2"/>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7399020" y="4423410"/>
            <a:ext cx="2308860" cy="2301875"/>
          </a:xfrm>
          <a:prstGeom prst="rect">
            <a:avLst/>
          </a:prstGeom>
        </p:spPr>
      </p:pic>
      <p:pic>
        <p:nvPicPr>
          <p:cNvPr id="8" name="图片 7"/>
          <p:cNvPicPr>
            <a:picLocks noChangeAspect="1"/>
          </p:cNvPicPr>
          <p:nvPr/>
        </p:nvPicPr>
        <p:blipFill>
          <a:blip r:embed="rId3"/>
          <a:stretch>
            <a:fillRect/>
          </a:stretch>
        </p:blipFill>
        <p:spPr>
          <a:xfrm>
            <a:off x="7330440" y="2727325"/>
            <a:ext cx="2291715" cy="16217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双绞线标准</a:t>
            </a:r>
            <a:endParaRPr lang="zh-CN" altLang="en-US" dirty="0">
              <a:latin typeface="Times New Roman" panose="02020603050405020304" pitchFamily="18" charset="0"/>
              <a:cs typeface="Times New Roman" panose="02020603050405020304" pitchFamily="18" charset="0"/>
            </a:endParaRPr>
          </a:p>
        </p:txBody>
      </p:sp>
      <p:graphicFrame>
        <p:nvGraphicFramePr>
          <p:cNvPr id="3" name="内容占位符 2"/>
          <p:cNvGraphicFramePr>
            <a:graphicFrameLocks noGrp="1"/>
          </p:cNvGraphicFramePr>
          <p:nvPr>
            <p:ph idx="1"/>
            <p:custDataLst>
              <p:tags r:id="rId1"/>
            </p:custDataLst>
          </p:nvPr>
        </p:nvGraphicFramePr>
        <p:xfrm>
          <a:off x="488504" y="1700808"/>
          <a:ext cx="9217024" cy="4300483"/>
        </p:xfrm>
        <a:graphic>
          <a:graphicData uri="http://schemas.openxmlformats.org/drawingml/2006/table">
            <a:tbl>
              <a:tblPr firstRow="1" firstCol="1">
                <a:tableStyleId>{073A0DAA-6AF3-43AB-8588-CEC1D06C72B9}</a:tableStyleId>
              </a:tblPr>
              <a:tblGrid>
                <a:gridCol w="1484108"/>
                <a:gridCol w="1396212"/>
                <a:gridCol w="2448272"/>
                <a:gridCol w="3888432"/>
              </a:tblGrid>
              <a:tr h="630555">
                <a:tc>
                  <a:txBody>
                    <a:bodyPr/>
                    <a:lstStyle/>
                    <a:p>
                      <a:pPr algn="ctr">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rPr>
                        <a:t>绞合线类别</a:t>
                      </a:r>
                      <a:endParaRPr lang="zh-CN" sz="2000" b="1" dirty="0">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rPr>
                        <a:t>带宽</a:t>
                      </a:r>
                      <a:endParaRPr lang="zh-CN" sz="2000" b="1" dirty="0">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rPr>
                        <a:t>线缆特点</a:t>
                      </a:r>
                      <a:endParaRPr lang="zh-CN" sz="2000" b="1" dirty="0">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rPr>
                        <a:t>典型应用</a:t>
                      </a:r>
                      <a:endParaRPr lang="zh-CN" sz="2000" b="1" dirty="0">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914033">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16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对</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芯双绞线</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模拟电话；曾用于传统以太网（</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10 Mbit/s</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1781">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20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对</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8</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芯双绞线</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rPr>
                        <a:t>曾用于令牌局域网</a:t>
                      </a:r>
                      <a:endParaRPr lang="zh-CN" sz="2000" b="1">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0722">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100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与</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类相比增加了绞合度</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传输速率不超过</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100 Mbit/s</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的应用</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0722">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5E</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（超</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类）</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125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与</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类相比衰减更小</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传输速率不超过</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1Gbit/s</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的应用</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0722">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6</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250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与</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类相比改善了串扰等性能</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传输速率高于</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 Gbit/s</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的应用</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1781">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7</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600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rPr>
                        <a:t>使用屏蔽双绞线</a:t>
                      </a:r>
                      <a:endParaRPr lang="zh-CN" sz="2000" b="1">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传输速率高于</a:t>
                      </a:r>
                      <a:r>
                        <a:rPr lang="en-US"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10 </a:t>
                      </a:r>
                      <a:r>
                        <a:rPr lang="en-US" sz="2000" b="1" dirty="0" err="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Gbit</a:t>
                      </a:r>
                      <a:r>
                        <a:rPr lang="en-US"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/s</a:t>
                      </a:r>
                      <a:r>
                        <a:rPr lang="zh-CN"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的应用</a:t>
                      </a:r>
                      <a:endParaRPr lang="zh-CN"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4" name="矩形 3"/>
          <p:cNvSpPr/>
          <p:nvPr/>
        </p:nvSpPr>
        <p:spPr>
          <a:xfrm>
            <a:off x="2679162" y="1239143"/>
            <a:ext cx="5444118" cy="461665"/>
          </a:xfrm>
          <a:prstGeom prst="rect">
            <a:avLst/>
          </a:prstGeom>
        </p:spPr>
        <p:txBody>
          <a:bodyPr wrap="non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常用的绞合线的类别、带宽和典型应用</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a:xfrm>
            <a:off x="272480" y="494189"/>
            <a:ext cx="7482627" cy="1134611"/>
          </a:xfrm>
        </p:spPr>
        <p:txBody>
          <a:bodyPr/>
          <a:lstStyle/>
          <a:p>
            <a:r>
              <a:rPr lang="zh-CN" altLang="en-US" dirty="0">
                <a:latin typeface="Times New Roman" panose="02020603050405020304" pitchFamily="18" charset="0"/>
                <a:cs typeface="Times New Roman" panose="02020603050405020304" pitchFamily="18" charset="0"/>
              </a:rPr>
              <a:t>直通线、交叉线和全反线</a:t>
            </a:r>
            <a:br>
              <a:rPr lang="en-US" altLang="zh-CN"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48545" y="1340768"/>
            <a:ext cx="3744416" cy="4536504"/>
          </a:xfrm>
        </p:spPr>
        <p:txBody>
          <a:bodyPr/>
          <a:lstStyle/>
          <a:p>
            <a:r>
              <a:rPr lang="en-US" altLang="zh-CN" sz="2400" dirty="0">
                <a:latin typeface="Times New Roman" panose="02020603050405020304" pitchFamily="18" charset="0"/>
                <a:cs typeface="Times New Roman" panose="02020603050405020304" pitchFamily="18" charset="0"/>
              </a:rPr>
              <a:t>568A</a:t>
            </a:r>
            <a:r>
              <a:rPr lang="zh-CN" altLang="en-US" sz="2400" dirty="0">
                <a:latin typeface="Times New Roman" panose="02020603050405020304" pitchFamily="18" charset="0"/>
                <a:cs typeface="Times New Roman" panose="02020603050405020304" pitchFamily="18" charset="0"/>
              </a:rPr>
              <a:t>标准：白绿，绿，白橙，蓝，白蓝，橙，白棕，棕</a:t>
            </a:r>
            <a:endParaRPr lang="zh-CN" altLang="en-US"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568B</a:t>
            </a:r>
            <a:r>
              <a:rPr lang="zh-CN" altLang="en-US" sz="2400" dirty="0">
                <a:latin typeface="Times New Roman" panose="02020603050405020304" pitchFamily="18" charset="0"/>
                <a:cs typeface="Times New Roman" panose="02020603050405020304" pitchFamily="18" charset="0"/>
              </a:rPr>
              <a:t>标准：白橙，橙，白绿，蓝，白蓝，绿，白棕，棕</a:t>
            </a:r>
            <a:endParaRPr lang="zh-CN" altLang="en-US"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直通线是两头都一样的，一般使用的是</a:t>
            </a:r>
            <a:r>
              <a:rPr lang="en-US" altLang="zh-CN" sz="2400" dirty="0">
                <a:latin typeface="Times New Roman" panose="02020603050405020304" pitchFamily="18" charset="0"/>
                <a:cs typeface="Times New Roman" panose="02020603050405020304" pitchFamily="18" charset="0"/>
              </a:rPr>
              <a:t>568b</a:t>
            </a:r>
            <a:r>
              <a:rPr lang="zh-CN" altLang="en-US" sz="2400" dirty="0">
                <a:latin typeface="Times New Roman" panose="02020603050405020304" pitchFamily="18" charset="0"/>
                <a:cs typeface="Times New Roman" panose="02020603050405020304" pitchFamily="18" charset="0"/>
              </a:rPr>
              <a:t>标准。</a:t>
            </a:r>
            <a:endParaRPr lang="zh-CN" altLang="en-US"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交叉线是一头是</a:t>
            </a:r>
            <a:r>
              <a:rPr lang="en-US" altLang="zh-CN" sz="2400" dirty="0">
                <a:latin typeface="Times New Roman" panose="02020603050405020304" pitchFamily="18" charset="0"/>
                <a:cs typeface="Times New Roman" panose="02020603050405020304" pitchFamily="18" charset="0"/>
              </a:rPr>
              <a:t>568a</a:t>
            </a:r>
            <a:r>
              <a:rPr lang="zh-CN" altLang="en-US" sz="2400" dirty="0">
                <a:latin typeface="Times New Roman" panose="02020603050405020304" pitchFamily="18" charset="0"/>
                <a:cs typeface="Times New Roman" panose="02020603050405020304" pitchFamily="18" charset="0"/>
              </a:rPr>
              <a:t>，另一头是</a:t>
            </a:r>
            <a:r>
              <a:rPr lang="en-US" altLang="zh-CN" sz="2400" dirty="0">
                <a:latin typeface="Times New Roman" panose="02020603050405020304" pitchFamily="18" charset="0"/>
                <a:cs typeface="Times New Roman" panose="02020603050405020304" pitchFamily="18" charset="0"/>
              </a:rPr>
              <a:t>568b</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059131" y="1556792"/>
            <a:ext cx="4502381" cy="3865872"/>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196752"/>
            <a:ext cx="4608512" cy="4896544"/>
          </a:xfrm>
          <a:prstGeom prst="rect">
            <a:avLst/>
          </a:prstGeom>
        </p:spPr>
      </p:pic>
      <p:pic>
        <p:nvPicPr>
          <p:cNvPr id="8194" name="Picture 2" descr="https://ss2.bdstatic.com/70cFvnSh_Q1YnxGkpoWK1HF6hhy/it/u=191558849,2150951973&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80" y="2588865"/>
            <a:ext cx="4762500" cy="30003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 calcmode="lin" valueType="num">
                                      <p:cBhvr additive="base">
                                        <p:cTn id="14" dur="500" fill="hold"/>
                                        <p:tgtEl>
                                          <p:spTgt spid="8194"/>
                                        </p:tgtEl>
                                        <p:attrNameLst>
                                          <p:attrName>ppt_x</p:attrName>
                                        </p:attrNameLst>
                                      </p:cBhvr>
                                      <p:tavLst>
                                        <p:tav tm="0">
                                          <p:val>
                                            <p:strVal val="0-#ppt_w/2"/>
                                          </p:val>
                                        </p:tav>
                                        <p:tav tm="100000">
                                          <p:val>
                                            <p:strVal val="#ppt_x"/>
                                          </p:val>
                                        </p:tav>
                                      </p:tavLst>
                                    </p:anim>
                                    <p:anim calcmode="lin" valueType="num">
                                      <p:cBhvr additive="base">
                                        <p:cTn id="15" dur="500" fill="hold"/>
                                        <p:tgtEl>
                                          <p:spTgt spid="8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body" idx="1"/>
          </p:nvPr>
        </p:nvSpPr>
        <p:spPr>
          <a:xfrm>
            <a:off x="1064569" y="980728"/>
            <a:ext cx="8784975" cy="4751387"/>
          </a:xfrm>
        </p:spPr>
        <p:txBody>
          <a:bodyPr/>
          <a:lstStyle/>
          <a:p>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sz="2400" b="1" dirty="0">
                <a:solidFill>
                  <a:schemeClr val="tx2"/>
                </a:solidFill>
                <a:latin typeface="Times New Roman" panose="02020603050405020304" pitchFamily="18" charset="0"/>
                <a:cs typeface="Times New Roman" panose="02020603050405020304" pitchFamily="18" charset="0"/>
              </a:rPr>
              <a:t>10-100base </a:t>
            </a:r>
            <a:r>
              <a:rPr lang="en-US" altLang="zh-CN" sz="2400" b="1" dirty="0" err="1">
                <a:solidFill>
                  <a:schemeClr val="tx2"/>
                </a:solidFill>
                <a:latin typeface="Times New Roman" panose="02020603050405020304" pitchFamily="18" charset="0"/>
                <a:cs typeface="Times New Roman" panose="02020603050405020304" pitchFamily="18" charset="0"/>
              </a:rPr>
              <a:t>tx</a:t>
            </a:r>
            <a:r>
              <a:rPr lang="en-US" altLang="zh-CN" sz="2400" b="1" dirty="0">
                <a:solidFill>
                  <a:schemeClr val="tx2"/>
                </a:solidFill>
                <a:latin typeface="Times New Roman" panose="02020603050405020304" pitchFamily="18" charset="0"/>
                <a:cs typeface="Times New Roman" panose="02020603050405020304" pitchFamily="18" charset="0"/>
              </a:rPr>
              <a:t> RJ45</a:t>
            </a:r>
            <a:r>
              <a:rPr lang="zh-CN" altLang="en-US" sz="2400" b="1" dirty="0">
                <a:solidFill>
                  <a:schemeClr val="tx2"/>
                </a:solidFill>
                <a:latin typeface="Times New Roman" panose="02020603050405020304" pitchFamily="18" charset="0"/>
                <a:cs typeface="Times New Roman" panose="02020603050405020304" pitchFamily="18" charset="0"/>
              </a:rPr>
              <a:t>接口引脚定义如下：</a:t>
            </a:r>
            <a:br>
              <a:rPr lang="zh-CN" altLang="en-US" sz="2400" b="1" dirty="0">
                <a:solidFill>
                  <a:schemeClr val="tx2"/>
                </a:solidFill>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Pin     </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Name                  description</a:t>
            </a:r>
            <a:br>
              <a:rPr lang="en-US" altLang="zh-CN" sz="2400" b="1" dirty="0">
                <a:latin typeface="Times New Roman" panose="02020603050405020304" pitchFamily="18" charset="0"/>
                <a:cs typeface="Times New Roman" panose="02020603050405020304" pitchFamily="18" charset="0"/>
              </a:rPr>
            </a:br>
            <a:r>
              <a:rPr lang="en-US" altLang="zh-CN" sz="2400" b="1" dirty="0">
                <a:solidFill>
                  <a:schemeClr val="hlink"/>
                </a:solidFill>
                <a:latin typeface="Times New Roman" panose="02020603050405020304" pitchFamily="18" charset="0"/>
                <a:cs typeface="Times New Roman" panose="02020603050405020304" pitchFamily="18" charset="0"/>
              </a:rPr>
              <a:t>1                 TX+              </a:t>
            </a:r>
            <a:r>
              <a:rPr lang="en-US" altLang="zh-CN" sz="2400" b="1" dirty="0" err="1">
                <a:solidFill>
                  <a:schemeClr val="hlink"/>
                </a:solidFill>
                <a:latin typeface="Times New Roman" panose="02020603050405020304" pitchFamily="18" charset="0"/>
                <a:cs typeface="Times New Roman" panose="02020603050405020304" pitchFamily="18" charset="0"/>
              </a:rPr>
              <a:t>Tranceive</a:t>
            </a:r>
            <a:r>
              <a:rPr lang="en-US" altLang="zh-CN" sz="2400" b="1" dirty="0">
                <a:solidFill>
                  <a:schemeClr val="hlink"/>
                </a:solidFill>
                <a:latin typeface="Times New Roman" panose="02020603050405020304" pitchFamily="18" charset="0"/>
                <a:cs typeface="Times New Roman" panose="02020603050405020304" pitchFamily="18" charset="0"/>
              </a:rPr>
              <a:t> Data+ (</a:t>
            </a:r>
            <a:r>
              <a:rPr lang="zh-CN" altLang="en-US" sz="2400" b="1" dirty="0">
                <a:solidFill>
                  <a:schemeClr val="hlink"/>
                </a:solidFill>
                <a:latin typeface="Times New Roman" panose="02020603050405020304" pitchFamily="18" charset="0"/>
                <a:cs typeface="Times New Roman" panose="02020603050405020304" pitchFamily="18" charset="0"/>
              </a:rPr>
              <a:t>发信号</a:t>
            </a:r>
            <a:r>
              <a:rPr lang="en-US" altLang="zh-CN" sz="2400" b="1" dirty="0">
                <a:solidFill>
                  <a:schemeClr val="hlink"/>
                </a:solidFill>
                <a:latin typeface="Times New Roman" panose="02020603050405020304" pitchFamily="18" charset="0"/>
                <a:cs typeface="Times New Roman" panose="02020603050405020304" pitchFamily="18" charset="0"/>
              </a:rPr>
              <a:t>+)</a:t>
            </a:r>
            <a:br>
              <a:rPr lang="en-US" altLang="zh-CN" sz="2400" b="1" dirty="0">
                <a:solidFill>
                  <a:schemeClr val="hlink"/>
                </a:solidFill>
                <a:latin typeface="Times New Roman" panose="02020603050405020304" pitchFamily="18" charset="0"/>
                <a:cs typeface="Times New Roman" panose="02020603050405020304" pitchFamily="18" charset="0"/>
              </a:rPr>
            </a:br>
            <a:r>
              <a:rPr lang="en-US" altLang="zh-CN" sz="2400" b="1" dirty="0">
                <a:solidFill>
                  <a:schemeClr val="hlink"/>
                </a:solidFill>
                <a:latin typeface="Times New Roman" panose="02020603050405020304" pitchFamily="18" charset="0"/>
                <a:cs typeface="Times New Roman" panose="02020603050405020304" pitchFamily="18" charset="0"/>
              </a:rPr>
              <a:t>2                 TX-               </a:t>
            </a:r>
            <a:r>
              <a:rPr lang="en-US" altLang="zh-CN" sz="2400" b="1" dirty="0" err="1">
                <a:solidFill>
                  <a:schemeClr val="hlink"/>
                </a:solidFill>
                <a:latin typeface="Times New Roman" panose="02020603050405020304" pitchFamily="18" charset="0"/>
                <a:cs typeface="Times New Roman" panose="02020603050405020304" pitchFamily="18" charset="0"/>
              </a:rPr>
              <a:t>Tranceive</a:t>
            </a:r>
            <a:r>
              <a:rPr lang="en-US" altLang="zh-CN" sz="2400" b="1" dirty="0">
                <a:solidFill>
                  <a:schemeClr val="hlink"/>
                </a:solidFill>
                <a:latin typeface="Times New Roman" panose="02020603050405020304" pitchFamily="18" charset="0"/>
                <a:cs typeface="Times New Roman" panose="02020603050405020304" pitchFamily="18" charset="0"/>
              </a:rPr>
              <a:t> Data- (</a:t>
            </a:r>
            <a:r>
              <a:rPr lang="zh-CN" altLang="en-US" sz="2400" b="1" dirty="0">
                <a:solidFill>
                  <a:schemeClr val="hlink"/>
                </a:solidFill>
                <a:latin typeface="Times New Roman" panose="02020603050405020304" pitchFamily="18" charset="0"/>
                <a:cs typeface="Times New Roman" panose="02020603050405020304" pitchFamily="18" charset="0"/>
              </a:rPr>
              <a:t>发信号</a:t>
            </a:r>
            <a:r>
              <a:rPr lang="en-US" altLang="zh-CN" sz="2400" b="1" dirty="0">
                <a:solidFill>
                  <a:schemeClr val="hlink"/>
                </a:solidFill>
                <a:latin typeface="Times New Roman" panose="02020603050405020304" pitchFamily="18" charset="0"/>
                <a:cs typeface="Times New Roman" panose="02020603050405020304" pitchFamily="18" charset="0"/>
              </a:rPr>
              <a:t>-)</a:t>
            </a:r>
            <a:br>
              <a:rPr lang="en-US" altLang="zh-CN" sz="2400" b="1" dirty="0">
                <a:solidFill>
                  <a:schemeClr val="hlink"/>
                </a:solidFill>
                <a:latin typeface="Times New Roman" panose="02020603050405020304" pitchFamily="18" charset="0"/>
                <a:cs typeface="Times New Roman" panose="02020603050405020304" pitchFamily="18" charset="0"/>
              </a:rPr>
            </a:br>
            <a:r>
              <a:rPr lang="en-US" altLang="zh-CN" sz="2400" b="1" dirty="0">
                <a:solidFill>
                  <a:schemeClr val="hlink"/>
                </a:solidFill>
                <a:latin typeface="Times New Roman" panose="02020603050405020304" pitchFamily="18" charset="0"/>
                <a:cs typeface="Times New Roman" panose="02020603050405020304" pitchFamily="18" charset="0"/>
              </a:rPr>
              <a:t>3                 RX+          </a:t>
            </a:r>
            <a:r>
              <a:rPr lang="zh-CN" altLang="en-US" sz="2400" b="1" dirty="0">
                <a:solidFill>
                  <a:schemeClr val="hlink"/>
                </a:solidFill>
                <a:latin typeface="Times New Roman" panose="02020603050405020304" pitchFamily="18" charset="0"/>
                <a:cs typeface="Times New Roman" panose="02020603050405020304" pitchFamily="18" charset="0"/>
              </a:rPr>
              <a:t>　</a:t>
            </a:r>
            <a:r>
              <a:rPr lang="en-US" altLang="zh-CN" sz="2400" b="1" dirty="0">
                <a:solidFill>
                  <a:schemeClr val="hlink"/>
                </a:solidFill>
                <a:latin typeface="Times New Roman" panose="02020603050405020304" pitchFamily="18" charset="0"/>
                <a:cs typeface="Times New Roman" panose="02020603050405020304" pitchFamily="18" charset="0"/>
              </a:rPr>
              <a:t>Receive Data+ (</a:t>
            </a:r>
            <a:r>
              <a:rPr lang="zh-CN" altLang="en-US" sz="2400" b="1" dirty="0">
                <a:solidFill>
                  <a:schemeClr val="hlink"/>
                </a:solidFill>
                <a:latin typeface="Times New Roman" panose="02020603050405020304" pitchFamily="18" charset="0"/>
                <a:cs typeface="Times New Roman" panose="02020603050405020304" pitchFamily="18" charset="0"/>
              </a:rPr>
              <a:t>收信号</a:t>
            </a:r>
            <a:r>
              <a:rPr lang="en-US" altLang="zh-CN" sz="2400" b="1" dirty="0">
                <a:solidFill>
                  <a:schemeClr val="hlink"/>
                </a:solidFill>
                <a:latin typeface="Times New Roman" panose="02020603050405020304" pitchFamily="18" charset="0"/>
                <a:cs typeface="Times New Roman" panose="02020603050405020304" pitchFamily="18" charset="0"/>
              </a:rPr>
              <a:t>+)</a:t>
            </a:r>
            <a:br>
              <a:rPr lang="en-US" altLang="zh-CN" sz="2400" b="1" dirty="0">
                <a:solidFill>
                  <a:schemeClr val="hlink"/>
                </a:solidFill>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4                 n/c             </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Not connected (</a:t>
            </a:r>
            <a:r>
              <a:rPr lang="zh-CN" altLang="en-US" sz="2400" b="1" dirty="0">
                <a:latin typeface="Times New Roman" panose="02020603050405020304" pitchFamily="18" charset="0"/>
                <a:cs typeface="Times New Roman" panose="02020603050405020304" pitchFamily="18" charset="0"/>
              </a:rPr>
              <a:t>空脚</a:t>
            </a:r>
            <a:r>
              <a:rPr lang="en-US" altLang="zh-CN" sz="2400" b="1" dirty="0">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5                 n/c                 Not connected (</a:t>
            </a:r>
            <a:r>
              <a:rPr lang="zh-CN" altLang="en-US" sz="2400" b="1" dirty="0">
                <a:latin typeface="Times New Roman" panose="02020603050405020304" pitchFamily="18" charset="0"/>
                <a:cs typeface="Times New Roman" panose="02020603050405020304" pitchFamily="18" charset="0"/>
              </a:rPr>
              <a:t>空脚</a:t>
            </a:r>
            <a:r>
              <a:rPr lang="en-US" altLang="zh-CN" sz="2400" b="1" dirty="0">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en-US" altLang="zh-CN" sz="2400" b="1" dirty="0">
                <a:solidFill>
                  <a:schemeClr val="hlink"/>
                </a:solidFill>
                <a:latin typeface="Times New Roman" panose="02020603050405020304" pitchFamily="18" charset="0"/>
                <a:cs typeface="Times New Roman" panose="02020603050405020304" pitchFamily="18" charset="0"/>
              </a:rPr>
              <a:t>6                 RX-               Receive Data- (</a:t>
            </a:r>
            <a:r>
              <a:rPr lang="zh-CN" altLang="en-US" sz="2400" b="1" dirty="0">
                <a:solidFill>
                  <a:schemeClr val="hlink"/>
                </a:solidFill>
                <a:latin typeface="Times New Roman" panose="02020603050405020304" pitchFamily="18" charset="0"/>
                <a:cs typeface="Times New Roman" panose="02020603050405020304" pitchFamily="18" charset="0"/>
              </a:rPr>
              <a:t>收信号</a:t>
            </a:r>
            <a:r>
              <a:rPr lang="en-US" altLang="zh-CN" sz="2400" b="1" dirty="0">
                <a:solidFill>
                  <a:schemeClr val="hlink"/>
                </a:solidFill>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7                 n/c                 Not connected (</a:t>
            </a:r>
            <a:r>
              <a:rPr lang="zh-CN" altLang="en-US" sz="2400" b="1" dirty="0">
                <a:latin typeface="Times New Roman" panose="02020603050405020304" pitchFamily="18" charset="0"/>
                <a:cs typeface="Times New Roman" panose="02020603050405020304" pitchFamily="18" charset="0"/>
              </a:rPr>
              <a:t>空脚</a:t>
            </a:r>
            <a:r>
              <a:rPr lang="en-US" altLang="zh-CN" sz="2400" b="1" dirty="0">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8           </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n/c                 Not connected (</a:t>
            </a:r>
            <a:r>
              <a:rPr lang="zh-CN" altLang="en-US" sz="2400" b="1" dirty="0">
                <a:latin typeface="Times New Roman" panose="02020603050405020304" pitchFamily="18" charset="0"/>
                <a:cs typeface="Times New Roman" panose="02020603050405020304" pitchFamily="18" charset="0"/>
              </a:rPr>
              <a:t>空脚</a:t>
            </a:r>
            <a:r>
              <a:rPr lang="en-US" altLang="zh-CN" sz="2400" b="1" dirty="0">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zh-CN" altLang="en-US" sz="24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导引型传输媒体</a:t>
            </a:r>
            <a:endParaRPr lang="zh-CN" altLang="en-US" dirty="0">
              <a:latin typeface="Times New Roman" panose="02020603050405020304" pitchFamily="18" charset="0"/>
              <a:cs typeface="Times New Roman" panose="02020603050405020304" pitchFamily="18" charset="0"/>
            </a:endParaRPr>
          </a:p>
        </p:txBody>
      </p:sp>
      <p:sp>
        <p:nvSpPr>
          <p:cNvPr id="121859" name="Rectangle 3"/>
          <p:cNvSpPr>
            <a:spLocks noGrp="1" noChangeArrowheads="1"/>
          </p:cNvSpPr>
          <p:nvPr>
            <p:ph idx="1"/>
          </p:nvPr>
        </p:nvSpPr>
        <p:spPr>
          <a:xfrm>
            <a:off x="1031983" y="1124744"/>
            <a:ext cx="8346723" cy="3332816"/>
          </a:xfrm>
        </p:spPr>
        <p:txBody>
          <a:bodyPr/>
          <a:lstStyle/>
          <a:p>
            <a:pPr>
              <a:lnSpc>
                <a:spcPct val="100000"/>
              </a:lnSpc>
            </a:pPr>
            <a:r>
              <a:rPr lang="zh-CN" altLang="en-US" dirty="0">
                <a:solidFill>
                  <a:srgbClr val="FF0000"/>
                </a:solidFill>
                <a:latin typeface="Times New Roman" panose="02020603050405020304" pitchFamily="18" charset="0"/>
                <a:cs typeface="Times New Roman" panose="02020603050405020304" pitchFamily="18" charset="0"/>
              </a:rPr>
              <a:t>同轴电缆</a:t>
            </a:r>
            <a:endParaRPr lang="zh-CN" altLang="en-US" dirty="0">
              <a:solidFill>
                <a:srgbClr val="FF0000"/>
              </a:solidFill>
              <a:latin typeface="Times New Roman" panose="02020603050405020304" pitchFamily="18" charset="0"/>
              <a:cs typeface="Times New Roman" panose="02020603050405020304" pitchFamily="18" charset="0"/>
            </a:endParaRPr>
          </a:p>
          <a:p>
            <a:pPr lvl="1">
              <a:lnSpc>
                <a:spcPct val="100000"/>
              </a:lnSpc>
            </a:pPr>
            <a:r>
              <a:rPr lang="zh-CN" altLang="zh-CN" dirty="0">
                <a:latin typeface="Times New Roman" panose="02020603050405020304" pitchFamily="18" charset="0"/>
                <a:cs typeface="Times New Roman" panose="02020603050405020304" pitchFamily="18" charset="0"/>
              </a:rPr>
              <a:t>同轴电缆具有很好的抗干扰特性，被广泛用于传输较高速率的数据</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lnSpc>
                <a:spcPct val="100000"/>
              </a:lnSpc>
            </a:pPr>
            <a:r>
              <a:rPr lang="zh-CN" altLang="zh-CN" dirty="0">
                <a:latin typeface="Times New Roman" panose="02020603050405020304" pitchFamily="18" charset="0"/>
                <a:cs typeface="Times New Roman" panose="02020603050405020304" pitchFamily="18" charset="0"/>
              </a:rPr>
              <a:t>同轴电缆的带宽取决于电缆的质量</a:t>
            </a:r>
            <a:r>
              <a:rPr lang="zh-CN" altLang="en-US" dirty="0">
                <a:latin typeface="Times New Roman" panose="02020603050405020304" pitchFamily="18" charset="0"/>
                <a:cs typeface="Times New Roman" panose="02020603050405020304" pitchFamily="18" charset="0"/>
              </a:rPr>
              <a:t>。</a:t>
            </a:r>
            <a:endParaRPr lang="en-US" altLang="zh-CN" dirty="0">
              <a:solidFill>
                <a:srgbClr val="0000CC"/>
              </a:solidFill>
              <a:latin typeface="Times New Roman" panose="02020603050405020304" pitchFamily="18" charset="0"/>
              <a:cs typeface="Times New Roman" panose="02020603050405020304" pitchFamily="18" charset="0"/>
            </a:endParaRPr>
          </a:p>
          <a:p>
            <a:pPr lvl="1">
              <a:lnSpc>
                <a:spcPct val="100000"/>
              </a:lnSpc>
            </a:pPr>
            <a:r>
              <a:rPr lang="en-US" altLang="zh-CN" dirty="0">
                <a:solidFill>
                  <a:srgbClr val="FF0000"/>
                </a:solidFill>
                <a:latin typeface="Times New Roman" panose="02020603050405020304" pitchFamily="18" charset="0"/>
                <a:cs typeface="Times New Roman" panose="02020603050405020304" pitchFamily="18" charset="0"/>
              </a:rPr>
              <a:t>50</a:t>
            </a:r>
            <a:r>
              <a:rPr lang="en-US" altLang="zh-CN" sz="1600"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1400" dirty="0">
                <a:solidFill>
                  <a:srgbClr val="FF0000"/>
                </a:solidFill>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同轴电缆 </a:t>
            </a:r>
            <a:r>
              <a:rPr lang="en-US" altLang="zh-CN" dirty="0">
                <a:solidFill>
                  <a:srgbClr val="0000CC"/>
                </a:solidFill>
                <a:latin typeface="Times New Roman" panose="02020603050405020304" pitchFamily="18" charset="0"/>
                <a:cs typeface="Times New Roman" panose="02020603050405020304" pitchFamily="18" charset="0"/>
              </a:rPr>
              <a:t>—— LAN / </a:t>
            </a:r>
            <a:r>
              <a:rPr lang="zh-CN" altLang="en-US" dirty="0">
                <a:solidFill>
                  <a:srgbClr val="0000CC"/>
                </a:solidFill>
                <a:latin typeface="Times New Roman" panose="02020603050405020304" pitchFamily="18" charset="0"/>
                <a:cs typeface="Times New Roman" panose="02020603050405020304" pitchFamily="18" charset="0"/>
              </a:rPr>
              <a:t>数字传输常用</a:t>
            </a:r>
            <a:endParaRPr lang="zh-CN" altLang="en-US" dirty="0">
              <a:solidFill>
                <a:srgbClr val="0000CC"/>
              </a:solidFill>
              <a:latin typeface="Times New Roman" panose="02020603050405020304" pitchFamily="18" charset="0"/>
              <a:cs typeface="Times New Roman" panose="02020603050405020304" pitchFamily="18" charset="0"/>
            </a:endParaRPr>
          </a:p>
          <a:p>
            <a:pPr lvl="1">
              <a:lnSpc>
                <a:spcPct val="100000"/>
              </a:lnSpc>
            </a:pPr>
            <a:r>
              <a:rPr lang="en-US" altLang="zh-CN" dirty="0">
                <a:solidFill>
                  <a:srgbClr val="FF0000"/>
                </a:solidFill>
                <a:latin typeface="Times New Roman" panose="02020603050405020304" pitchFamily="18" charset="0"/>
                <a:cs typeface="Times New Roman" panose="02020603050405020304" pitchFamily="18" charset="0"/>
              </a:rPr>
              <a:t>75</a:t>
            </a:r>
            <a:r>
              <a:rPr lang="en-US" altLang="zh-CN" sz="1600"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1400" dirty="0">
                <a:solidFill>
                  <a:srgbClr val="FF0000"/>
                </a:solidFill>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同轴电缆 </a:t>
            </a:r>
            <a:r>
              <a:rPr lang="en-US" altLang="zh-CN" dirty="0">
                <a:solidFill>
                  <a:srgbClr val="0000CC"/>
                </a:solidFill>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cs typeface="Times New Roman" panose="02020603050405020304" pitchFamily="18" charset="0"/>
              </a:rPr>
              <a:t>有线电视 </a:t>
            </a:r>
            <a:r>
              <a:rPr lang="en-US" altLang="zh-CN" dirty="0">
                <a:solidFill>
                  <a:srgbClr val="0000CC"/>
                </a:solidFill>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cs typeface="Times New Roman" panose="02020603050405020304" pitchFamily="18" charset="0"/>
              </a:rPr>
              <a:t>模拟传输常用</a:t>
            </a:r>
            <a:endParaRPr lang="zh-CN" altLang="en-US" dirty="0">
              <a:solidFill>
                <a:srgbClr val="0000CC"/>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1994322" y="4499089"/>
            <a:ext cx="6264696" cy="1390123"/>
            <a:chOff x="2505075" y="4067175"/>
            <a:chExt cx="4972050" cy="1280769"/>
          </a:xfrm>
        </p:grpSpPr>
        <p:pic>
          <p:nvPicPr>
            <p:cNvPr id="6" name="Picture 3" descr="D:\1xxr\1paper\Cable\222.gif"/>
            <p:cNvPicPr>
              <a:picLocks noChangeAspect="1" noChangeArrowheads="1"/>
            </p:cNvPicPr>
            <p:nvPr/>
          </p:nvPicPr>
          <p:blipFill>
            <a:blip r:embed="rId1">
              <a:extLst>
                <a:ext uri="{28A0092B-C50C-407E-A947-70E740481C1C}">
                  <a14:useLocalDpi xmlns:a14="http://schemas.microsoft.com/office/drawing/2010/main" val="0"/>
                </a:ext>
              </a:extLst>
            </a:blip>
            <a:srcRect t="37741" r="21053" b="25261"/>
            <a:stretch>
              <a:fillRect/>
            </a:stretch>
          </p:blipFill>
          <p:spPr bwMode="auto">
            <a:xfrm>
              <a:off x="2505075" y="4408015"/>
              <a:ext cx="4114800" cy="93992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6645275" y="4699000"/>
              <a:ext cx="831850" cy="3686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内导体</a:t>
              </a:r>
              <a:endPar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8" name="Text Box 5"/>
            <p:cNvSpPr txBox="1">
              <a:spLocks noChangeArrowheads="1"/>
            </p:cNvSpPr>
            <p:nvPr/>
          </p:nvSpPr>
          <p:spPr bwMode="auto">
            <a:xfrm>
              <a:off x="4481513" y="4090988"/>
              <a:ext cx="1730376" cy="3686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外导体屏蔽层</a:t>
              </a:r>
              <a:endPar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9" name="Text Box 6"/>
            <p:cNvSpPr txBox="1">
              <a:spLocks noChangeArrowheads="1"/>
            </p:cNvSpPr>
            <p:nvPr/>
          </p:nvSpPr>
          <p:spPr bwMode="auto">
            <a:xfrm>
              <a:off x="6284913" y="4067175"/>
              <a:ext cx="963612" cy="36863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绝缘层</a:t>
              </a:r>
              <a:endPar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Text Box 7"/>
            <p:cNvSpPr txBox="1">
              <a:spLocks noChangeArrowheads="1"/>
            </p:cNvSpPr>
            <p:nvPr/>
          </p:nvSpPr>
          <p:spPr bwMode="auto">
            <a:xfrm>
              <a:off x="2825751" y="4111625"/>
              <a:ext cx="1655762" cy="3686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绝缘保护套层</a:t>
              </a:r>
              <a:endPar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Rectangle 9"/>
            <p:cNvSpPr>
              <a:spLocks noChangeArrowheads="1"/>
            </p:cNvSpPr>
            <p:nvPr/>
          </p:nvSpPr>
          <p:spPr bwMode="auto">
            <a:xfrm>
              <a:off x="6276975" y="5005105"/>
              <a:ext cx="517525" cy="2762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3" name="矩形 2"/>
          <p:cNvSpPr/>
          <p:nvPr/>
        </p:nvSpPr>
        <p:spPr>
          <a:xfrm>
            <a:off x="2505049" y="5949439"/>
            <a:ext cx="4674518"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同轴电缆的结构</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a:t>同轴电缆的类型</a:t>
            </a:r>
            <a:endParaRPr lang="zh-CN" altLang="en-US"/>
          </a:p>
        </p:txBody>
      </p:sp>
      <p:graphicFrame>
        <p:nvGraphicFramePr>
          <p:cNvPr id="88115" name="Group 51"/>
          <p:cNvGraphicFramePr>
            <a:graphicFrameLocks noGrp="1"/>
          </p:cNvGraphicFramePr>
          <p:nvPr>
            <p:custDataLst>
              <p:tags r:id="rId1"/>
            </p:custDataLst>
          </p:nvPr>
        </p:nvGraphicFramePr>
        <p:xfrm>
          <a:off x="818621" y="1989138"/>
          <a:ext cx="8268758" cy="3306764"/>
        </p:xfrm>
        <a:graphic>
          <a:graphicData uri="http://schemas.openxmlformats.org/drawingml/2006/table">
            <a:tbl>
              <a:tblPr/>
              <a:tblGrid>
                <a:gridCol w="1570170"/>
                <a:gridCol w="1845336"/>
                <a:gridCol w="1047354"/>
                <a:gridCol w="3805898"/>
              </a:tblGrid>
              <a:tr h="41275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规格</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类型</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阻抗</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描述</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RG-58U</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固体实心铜线</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275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RG-58A/U</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绞合线</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4338">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RG-58C/U</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RG-58A/U</a:t>
                      </a: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的军用版本</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275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RG-59</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CATV</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75Ω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宽带电缆，用于有线电视网</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RG-8</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Thickwire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固体实心线</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4338">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RG-11</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Thickwire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标准实心线</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275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RG-62</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Baseband</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93Ω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用于</a:t>
                      </a:r>
                      <a:r>
                        <a:rPr kumimoji="0" lang="en-US" altLang="zh-CN" sz="16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ARCnet</a:t>
                      </a:r>
                      <a:r>
                        <a:rPr kumimoji="0" lang="zh-CN" altLang="en-US"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IBM3270</a:t>
                      </a:r>
                      <a:r>
                        <a:rPr kumimoji="0" lang="zh-CN" altLang="en-US"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终端</a:t>
                      </a:r>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a:t>同轴电缆的用途</a:t>
            </a:r>
            <a:endParaRPr lang="zh-CN" altLang="en-US"/>
          </a:p>
        </p:txBody>
      </p:sp>
      <p:sp>
        <p:nvSpPr>
          <p:cNvPr id="55299" name="Text Box 3"/>
          <p:cNvSpPr txBox="1">
            <a:spLocks noChangeArrowheads="1"/>
          </p:cNvSpPr>
          <p:nvPr/>
        </p:nvSpPr>
        <p:spPr bwMode="auto">
          <a:xfrm>
            <a:off x="488504" y="1484784"/>
            <a:ext cx="8268758" cy="445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sym typeface="Arial" panose="020B0604020202020204" pitchFamily="34" charset="0"/>
              </a:rPr>
              <a:t>同轴电缆通常采用基带模式或宽带模式传输信息。</a:t>
            </a:r>
            <a:endParaRPr lang="zh-CN" altLang="en-US" sz="2400" dirty="0">
              <a:latin typeface="+mn-lt"/>
              <a:ea typeface="+mn-ea"/>
              <a:sym typeface="Arial" panose="020B0604020202020204" pitchFamily="34" charset="0"/>
            </a:endParaRPr>
          </a:p>
          <a:p>
            <a:pPr lvl="1"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sym typeface="Arial" panose="020B0604020202020204" pitchFamily="34" charset="0"/>
              </a:rPr>
              <a:t>在基带模式中，电缆的带宽完全用于单一的一个数据流。如此高的带宽容量将允许电缆实现高数据速率的传输。基带技术广泛应用于局域网中，因为任何时刻局域网上都只有一个数据流。</a:t>
            </a:r>
            <a:endParaRPr lang="zh-CN" altLang="en-US" sz="2400" dirty="0">
              <a:latin typeface="+mn-lt"/>
              <a:ea typeface="+mn-ea"/>
              <a:sym typeface="Arial" panose="020B0604020202020204" pitchFamily="34" charset="0"/>
            </a:endParaRPr>
          </a:p>
          <a:p>
            <a:pPr lvl="1"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sym typeface="Arial" panose="020B0604020202020204" pitchFamily="34" charset="0"/>
              </a:rPr>
              <a:t>采用宽带模式时，带宽被划分为几个范围。通常每一个频率范围都携带着各自的编码信息，这样就可以在一根电缆上同时传输多个数据流。为了合并及分离信号，必须在源节点和目标节点处安装特殊的设备。有线电视就是在单一电缆上传输多个信号（每个频道一路信号）的一个例子。</a:t>
            </a:r>
            <a:endParaRPr lang="zh-CN" altLang="en-US" sz="2400" dirty="0">
              <a:latin typeface="+mn-lt"/>
              <a:ea typeface="+mn-ea"/>
              <a:sym typeface="Arial" panose="020B0604020202020204" pitchFamily="34"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基带同轴电缆</a:t>
            </a:r>
            <a:endParaRPr lang="zh-CN" altLang="en-US">
              <a:latin typeface="Times New Roman" panose="02020603050405020304" pitchFamily="18" charset="0"/>
              <a:cs typeface="Times New Roman" panose="02020603050405020304" pitchFamily="18" charset="0"/>
            </a:endParaRPr>
          </a:p>
        </p:txBody>
      </p:sp>
      <p:sp>
        <p:nvSpPr>
          <p:cNvPr id="56323" name="Text Box 3"/>
          <p:cNvSpPr txBox="1">
            <a:spLocks noChangeArrowheads="1"/>
          </p:cNvSpPr>
          <p:nvPr/>
        </p:nvSpPr>
        <p:spPr bwMode="auto">
          <a:xfrm>
            <a:off x="818621" y="1557338"/>
            <a:ext cx="826875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rgbClr val="00B0F0"/>
              </a:buClr>
              <a:buFont typeface="Wingdings" panose="05000000000000000000" pitchFamily="2" charset="2"/>
              <a:buChar char="l"/>
            </a:pP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在局域网中常用的基带同轴电缆的特性阻抗为</a:t>
            </a:r>
            <a:r>
              <a:rPr lang="en-US" altLang="zh-CN"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50Ω</a:t>
            </a: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，有两类：</a:t>
            </a:r>
            <a:r>
              <a:rPr lang="en-US" altLang="zh-CN"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RG-8</a:t>
            </a: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或</a:t>
            </a:r>
            <a:r>
              <a:rPr lang="en-US" altLang="zh-CN"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RG-11</a:t>
            </a: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的粗缆和</a:t>
            </a:r>
            <a:r>
              <a:rPr lang="en-US" altLang="zh-CN"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RG-58</a:t>
            </a: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细缆，应用于最初的以太网物理层；</a:t>
            </a:r>
            <a:endPar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56324" name="Rectangle 5"/>
          <p:cNvSpPr>
            <a:spLocks noChangeArrowheads="1"/>
          </p:cNvSpPr>
          <p:nvPr/>
        </p:nvSpPr>
        <p:spPr bwMode="auto">
          <a:xfrm>
            <a:off x="3860800" y="3264853"/>
            <a:ext cx="5802630" cy="268795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3025" tIns="36512" rIns="73025" bIns="36512" anchor="ctr">
            <a:spAutoFit/>
          </a:bodyPr>
          <a:lstStyle/>
          <a:p>
            <a:pPr marL="186055" indent="-186055">
              <a:spcBef>
                <a:spcPct val="50000"/>
              </a:spcBef>
              <a:buClr>
                <a:srgbClr val="FF0000"/>
              </a:buClr>
              <a:buFontTx/>
              <a:buChar char="•"/>
            </a:pP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粗缆以太网（</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10Base5</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86055" indent="-186055">
              <a:spcBef>
                <a:spcPct val="50000"/>
              </a:spcBef>
              <a:buClr>
                <a:srgbClr val="FF0000"/>
              </a:buClr>
              <a:buFontTx/>
              <a:buNone/>
            </a:pP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	应用于最初的以太网，采用直径约</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1cm</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的硬同轴电缆；使用刺入式收发器和</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AUI</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电缆组成总线拓扑结构。</a:t>
            </a:r>
            <a:endPar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86055" indent="-186055">
              <a:spcBef>
                <a:spcPct val="50000"/>
              </a:spcBef>
              <a:buClr>
                <a:srgbClr val="FF0000"/>
              </a:buClr>
              <a:buFontTx/>
              <a:buChar char="•"/>
            </a:pP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细缆以太网（</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10Base2</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86055" indent="-186055">
              <a:spcBef>
                <a:spcPct val="50000"/>
              </a:spcBef>
              <a:buClr>
                <a:srgbClr val="FF0000"/>
              </a:buClr>
              <a:buFontTx/>
              <a:buNone/>
            </a:pP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	细缆是在</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20</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世纪</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80</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年代用于以太网的最流行的传输介质；</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BNC</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接头，连接在</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T</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型连接器的两端。</a:t>
            </a:r>
            <a:endPar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pic>
        <p:nvPicPr>
          <p:cNvPr id="56325" name="Picture 6" descr="榰³묜µ했ᇬ"/>
          <p:cNvPicPr>
            <a:picLocks noChangeAspect="1" noChangeArrowheads="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24520" y="2784991"/>
            <a:ext cx="3023394"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7" descr="³묜µ푐"/>
          <p:cNvPicPr>
            <a:picLocks noChangeAspect="1" noChangeArrowheads="1"/>
          </p:cNvPicPr>
          <p:nvPr/>
        </p:nvPicPr>
        <p:blipFill>
          <a:blip r:embed="rId2">
            <a:clrChange>
              <a:clrFrom>
                <a:srgbClr val="FEFEFE"/>
              </a:clrFrom>
              <a:clrTo>
                <a:srgbClr val="FEFEFE">
                  <a:alpha val="0"/>
                </a:srgbClr>
              </a:clrTo>
            </a:clrChange>
            <a:grayscl/>
            <a:extLst>
              <a:ext uri="{28A0092B-C50C-407E-A947-70E740481C1C}">
                <a14:useLocalDpi xmlns:a14="http://schemas.microsoft.com/office/drawing/2010/main" val="0"/>
              </a:ext>
            </a:extLst>
          </a:blip>
          <a:srcRect/>
          <a:stretch>
            <a:fillRect/>
          </a:stretch>
        </p:blipFill>
        <p:spPr bwMode="auto">
          <a:xfrm>
            <a:off x="0" y="4509120"/>
            <a:ext cx="4013994"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6" name="圆角矩形 5"/>
          <p:cNvSpPr/>
          <p:nvPr/>
        </p:nvSpPr>
        <p:spPr>
          <a:xfrm>
            <a:off x="391795" y="342900"/>
            <a:ext cx="9551670" cy="763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2018008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3090" y="342900"/>
            <a:ext cx="763270" cy="763270"/>
          </a:xfrm>
          <a:prstGeom prst="rect">
            <a:avLst/>
          </a:prstGeom>
        </p:spPr>
      </p:pic>
      <p:sp>
        <p:nvSpPr>
          <p:cNvPr id="8" name="矩形 7"/>
          <p:cNvSpPr/>
          <p:nvPr/>
        </p:nvSpPr>
        <p:spPr>
          <a:xfrm>
            <a:off x="455295" y="395605"/>
            <a:ext cx="137795" cy="78359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316" name="文本框 1"/>
          <p:cNvSpPr txBox="1"/>
          <p:nvPr/>
        </p:nvSpPr>
        <p:spPr>
          <a:xfrm>
            <a:off x="1356360" y="463550"/>
            <a:ext cx="7770813" cy="521970"/>
          </a:xfrm>
          <a:prstGeom prst="rect">
            <a:avLst/>
          </a:prstGeom>
          <a:noFill/>
          <a:ln w="9525">
            <a:noFill/>
          </a:ln>
        </p:spPr>
        <p:txBody>
          <a:bodyPr anchor="t">
            <a:spAutoFit/>
          </a:bodyPr>
          <a:p>
            <a:r>
              <a:rPr lang="zh-CN" altLang="en-US" sz="2800" b="1" dirty="0">
                <a:solidFill>
                  <a:schemeClr val="bg1"/>
                </a:solidFill>
                <a:latin typeface="造字工房言宋体" charset="-122"/>
                <a:ea typeface="造字工房言宋体" charset="-122"/>
                <a:sym typeface="Arial" panose="020B0604020202020204" pitchFamily="34" charset="0"/>
              </a:rPr>
              <a:t>第二章   物理层</a:t>
            </a:r>
            <a:endParaRPr lang="zh-CN" altLang="en-US" sz="2800" b="1" dirty="0">
              <a:solidFill>
                <a:schemeClr val="bg1"/>
              </a:solidFill>
              <a:latin typeface="造字工房言宋体" charset="-122"/>
              <a:ea typeface="造字工房言宋体" charset="-122"/>
              <a:sym typeface="Arial" panose="020B0604020202020204" pitchFamily="34" charset="0"/>
            </a:endParaRPr>
          </a:p>
        </p:txBody>
      </p:sp>
      <p:grpSp>
        <p:nvGrpSpPr>
          <p:cNvPr id="12" name="组合 11"/>
          <p:cNvGrpSpPr/>
          <p:nvPr/>
        </p:nvGrpSpPr>
        <p:grpSpPr>
          <a:xfrm>
            <a:off x="2443327" y="1713826"/>
            <a:ext cx="5477156" cy="3821761"/>
            <a:chOff x="6864" y="4869"/>
            <a:chExt cx="7426" cy="4138"/>
          </a:xfrm>
        </p:grpSpPr>
        <p:cxnSp>
          <p:nvCxnSpPr>
            <p:cNvPr id="4" name="直接连接符 3"/>
            <p:cNvCxnSpPr/>
            <p:nvPr>
              <p:custDataLst>
                <p:tags r:id="rId3"/>
              </p:custDataLst>
            </p:nvPr>
          </p:nvCxnSpPr>
          <p:spPr>
            <a:xfrm>
              <a:off x="10258" y="8754"/>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7" name="直接连接符 46"/>
            <p:cNvCxnSpPr/>
            <p:nvPr>
              <p:custDataLst>
                <p:tags r:id="rId4"/>
              </p:custDataLst>
            </p:nvPr>
          </p:nvCxnSpPr>
          <p:spPr>
            <a:xfrm>
              <a:off x="10435" y="5468"/>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8" name="直接连接符 47"/>
            <p:cNvCxnSpPr/>
            <p:nvPr>
              <p:custDataLst>
                <p:tags r:id="rId5"/>
              </p:custDataLst>
            </p:nvPr>
          </p:nvCxnSpPr>
          <p:spPr>
            <a:xfrm>
              <a:off x="10435" y="6141"/>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9" name="直接连接符 48"/>
            <p:cNvCxnSpPr/>
            <p:nvPr>
              <p:custDataLst>
                <p:tags r:id="rId6"/>
              </p:custDataLst>
            </p:nvPr>
          </p:nvCxnSpPr>
          <p:spPr>
            <a:xfrm>
              <a:off x="10435" y="6815"/>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0" name="直接连接符 49"/>
            <p:cNvCxnSpPr/>
            <p:nvPr>
              <p:custDataLst>
                <p:tags r:id="rId7"/>
              </p:custDataLst>
            </p:nvPr>
          </p:nvCxnSpPr>
          <p:spPr>
            <a:xfrm>
              <a:off x="10435" y="7489"/>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1" name="直接连接符 50"/>
            <p:cNvCxnSpPr/>
            <p:nvPr>
              <p:custDataLst>
                <p:tags r:id="rId8"/>
              </p:custDataLst>
            </p:nvPr>
          </p:nvCxnSpPr>
          <p:spPr>
            <a:xfrm>
              <a:off x="10435" y="8163"/>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sp>
          <p:nvSpPr>
            <p:cNvPr id="53" name="矩形 52"/>
            <p:cNvSpPr/>
            <p:nvPr>
              <p:custDataLst>
                <p:tags r:id="rId9"/>
              </p:custDataLst>
            </p:nvPr>
          </p:nvSpPr>
          <p:spPr>
            <a:xfrm>
              <a:off x="6864" y="4869"/>
              <a:ext cx="3788" cy="4138"/>
            </a:xfrm>
            <a:prstGeom prst="rect">
              <a:avLst/>
            </a:prstGeom>
            <a:solidFill>
              <a:sysClr val="window" lastClr="FFFFFF">
                <a:lumMod val="95000"/>
              </a:sysClr>
            </a:solidFill>
          </p:spPr>
          <p:txBody>
            <a:bodyPr rot="0" spcFirstLastPara="0" vertOverflow="overflow" horzOverflow="overflow" vert="horz" wrap="square" lIns="91440" tIns="45720" rIns="396000" bIns="45720" numCol="1" spcCol="0" rtlCol="0" fromWordArt="0" anchor="ctr" anchorCtr="0" forceAA="0" compatLnSpc="1">
              <a:noAutofit/>
            </a:bodyPr>
            <a:p>
              <a:pPr algn="ctr">
                <a:lnSpc>
                  <a:spcPct val="120000"/>
                </a:lnSpc>
              </a:pPr>
              <a:endParaRPr lang="da-DK" altLang="zh-CN" sz="2400" dirty="0">
                <a:solidFill>
                  <a:schemeClr val="bg1"/>
                </a:solidFill>
                <a:latin typeface="造字工房言宋体" charset="-122"/>
                <a:ea typeface="造字工房言宋体" charset="-122"/>
                <a:sym typeface="Arial" panose="020B0604020202020204" pitchFamily="34" charset="0"/>
              </a:endParaRPr>
            </a:p>
          </p:txBody>
        </p:sp>
        <p:sp>
          <p:nvSpPr>
            <p:cNvPr id="55" name="任意多边形 64"/>
            <p:cNvSpPr/>
            <p:nvPr>
              <p:custDataLst>
                <p:tags r:id="rId10"/>
              </p:custDataLst>
            </p:nvPr>
          </p:nvSpPr>
          <p:spPr>
            <a:xfrm>
              <a:off x="6864" y="4874"/>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6" name="任意多边形 65"/>
            <p:cNvSpPr/>
            <p:nvPr>
              <p:custDataLst>
                <p:tags r:id="rId11"/>
              </p:custDataLst>
            </p:nvPr>
          </p:nvSpPr>
          <p:spPr>
            <a:xfrm flipV="1">
              <a:off x="6864" y="8585"/>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7" name="任意多边形 66"/>
            <p:cNvSpPr/>
            <p:nvPr>
              <p:custDataLst>
                <p:tags r:id="rId12"/>
              </p:custDataLst>
            </p:nvPr>
          </p:nvSpPr>
          <p:spPr>
            <a:xfrm flipH="1">
              <a:off x="10479" y="4869"/>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8" name="任意多边形 67"/>
            <p:cNvSpPr/>
            <p:nvPr>
              <p:custDataLst>
                <p:tags r:id="rId13"/>
              </p:custDataLst>
            </p:nvPr>
          </p:nvSpPr>
          <p:spPr>
            <a:xfrm flipH="1" flipV="1">
              <a:off x="10479" y="8593"/>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9" name="圆角矩形 18"/>
            <p:cNvSpPr/>
            <p:nvPr>
              <p:custDataLst>
                <p:tags r:id="rId14"/>
              </p:custDataLst>
            </p:nvPr>
          </p:nvSpPr>
          <p:spPr>
            <a:xfrm>
              <a:off x="10926" y="5206"/>
              <a:ext cx="3362" cy="525"/>
            </a:xfrm>
            <a:prstGeom prst="roundRect">
              <a:avLst>
                <a:gd name="adj" fmla="val 7973"/>
              </a:avLst>
            </a:prstGeom>
            <a:solidFill>
              <a:srgbClr val="1F74AD"/>
            </a:solidFill>
          </p:spPr>
          <p:txBody>
            <a:bodyPr rot="0" spcFirstLastPara="0" vertOverflow="overflow" horzOverflow="overflow" vert="horz" wrap="square" lIns="180000" tIns="0" rIns="91440" bIns="0" numCol="1" spcCol="0" rtlCol="0" fromWordArt="0" anchor="ctr" anchorCtr="0" forceAA="0" compatLnSpc="1">
              <a:normAutofit fontScale="70000"/>
            </a:bodyPr>
            <a:p>
              <a:pPr algn="ctr">
                <a:lnSpc>
                  <a:spcPct val="120000"/>
                </a:lnSpc>
              </a:pPr>
              <a:r>
                <a:rPr lang="en-US" altLang="zh-CN" sz="2400">
                  <a:solidFill>
                    <a:schemeClr val="bg1"/>
                  </a:solidFill>
                  <a:latin typeface="造字工房言宋体" charset="-122"/>
                  <a:ea typeface="造字工房言宋体" charset="-122"/>
                  <a:cs typeface="造字工房言宋体" charset="-122"/>
                  <a:sym typeface="+mn-ea"/>
                </a:rPr>
                <a:t>2.1</a:t>
              </a:r>
              <a:r>
                <a:rPr lang="zh-CN" altLang="en-US" sz="2400">
                  <a:solidFill>
                    <a:schemeClr val="bg1"/>
                  </a:solidFill>
                  <a:latin typeface="造字工房言宋体" charset="-122"/>
                  <a:ea typeface="造字工房言宋体" charset="-122"/>
                  <a:cs typeface="造字工房言宋体" charset="-122"/>
                  <a:sym typeface="+mn-ea"/>
                </a:rPr>
                <a:t>数据通信基础知识</a:t>
              </a:r>
              <a:endParaRPr lang="zh-CN" altLang="en-US" sz="2400">
                <a:solidFill>
                  <a:schemeClr val="bg1"/>
                </a:solidFill>
                <a:latin typeface="造字工房言宋体" charset="-122"/>
                <a:ea typeface="造字工房言宋体" charset="-122"/>
                <a:cs typeface="造字工房言宋体" charset="-122"/>
                <a:sym typeface="+mn-ea"/>
              </a:endParaRPr>
            </a:p>
          </p:txBody>
        </p:sp>
        <p:sp>
          <p:nvSpPr>
            <p:cNvPr id="60" name="圆角矩形 45"/>
            <p:cNvSpPr/>
            <p:nvPr>
              <p:custDataLst>
                <p:tags r:id="rId15"/>
              </p:custDataLst>
            </p:nvPr>
          </p:nvSpPr>
          <p:spPr>
            <a:xfrm>
              <a:off x="10926" y="6348"/>
              <a:ext cx="3362" cy="525"/>
            </a:xfrm>
            <a:prstGeom prst="roundRect">
              <a:avLst>
                <a:gd name="adj" fmla="val 7973"/>
              </a:avLst>
            </a:prstGeom>
            <a:solidFill>
              <a:srgbClr val="3498DB"/>
            </a:solidFill>
          </p:spPr>
          <p:txBody>
            <a:bodyPr rot="0" spcFirstLastPara="0" vertOverflow="overflow" horzOverflow="overflow" vert="horz" wrap="square" lIns="180000" tIns="0" rIns="91440" bIns="0" numCol="1" spcCol="0" rtlCol="0" fromWordArt="0" anchor="ctr" anchorCtr="0" forceAA="0" compatLnSpc="1">
              <a:normAutofit fontScale="70000"/>
            </a:bodyPr>
            <a:p>
              <a:pPr algn="ctr">
                <a:lnSpc>
                  <a:spcPct val="120000"/>
                </a:lnSpc>
              </a:pPr>
              <a:r>
                <a:rPr lang="en-US" altLang="zh-CN" sz="2400" b="1">
                  <a:solidFill>
                    <a:srgbClr val="FF0000"/>
                  </a:solidFill>
                  <a:latin typeface="造字工房言宋体" charset="-122"/>
                  <a:ea typeface="造字工房言宋体" charset="-122"/>
                  <a:cs typeface="造字工房言宋体" charset="-122"/>
                  <a:sym typeface="+mn-ea"/>
                </a:rPr>
                <a:t>2.2</a:t>
              </a:r>
              <a:r>
                <a:rPr lang="zh-CN" altLang="en-US" sz="2400" b="1">
                  <a:solidFill>
                    <a:srgbClr val="FF0000"/>
                  </a:solidFill>
                  <a:latin typeface="造字工房言宋体" charset="-122"/>
                  <a:ea typeface="造字工房言宋体" charset="-122"/>
                  <a:cs typeface="造字工房言宋体" charset="-122"/>
                  <a:sym typeface="+mn-ea"/>
                </a:rPr>
                <a:t>常见网络传输介质</a:t>
              </a:r>
              <a:endParaRPr lang="zh-CN" altLang="en-US" sz="2400" b="1">
                <a:solidFill>
                  <a:srgbClr val="FF0000"/>
                </a:solidFill>
                <a:latin typeface="造字工房言宋体" charset="-122"/>
                <a:ea typeface="造字工房言宋体" charset="-122"/>
                <a:cs typeface="造字工房言宋体" charset="-122"/>
                <a:sym typeface="+mn-ea"/>
              </a:endParaRPr>
            </a:p>
          </p:txBody>
        </p:sp>
        <p:sp>
          <p:nvSpPr>
            <p:cNvPr id="61" name="圆角矩形 53"/>
            <p:cNvSpPr/>
            <p:nvPr>
              <p:custDataLst>
                <p:tags r:id="rId16"/>
              </p:custDataLst>
            </p:nvPr>
          </p:nvSpPr>
          <p:spPr>
            <a:xfrm>
              <a:off x="10926" y="7413"/>
              <a:ext cx="3363" cy="525"/>
            </a:xfrm>
            <a:prstGeom prst="roundRect">
              <a:avLst>
                <a:gd name="adj" fmla="val 7973"/>
              </a:avLst>
            </a:prstGeom>
            <a:solidFill>
              <a:srgbClr val="1AA3AA"/>
            </a:solidFill>
          </p:spPr>
          <p:txBody>
            <a:bodyPr rot="0" spcFirstLastPara="0" vertOverflow="overflow" horzOverflow="overflow" vert="horz" wrap="square" lIns="180000" tIns="0" rIns="91440" bIns="0" numCol="1" spcCol="0" rtlCol="0" fromWordArt="0" anchor="ctr" anchorCtr="0" forceAA="0" compatLnSpc="1">
              <a:normAutofit fontScale="90000"/>
            </a:bodyPr>
            <a:p>
              <a:pPr algn="ctr">
                <a:lnSpc>
                  <a:spcPct val="120000"/>
                </a:lnSpc>
              </a:pPr>
              <a:r>
                <a:rPr lang="en-US" altLang="zh-CN" sz="2400" b="1">
                  <a:solidFill>
                    <a:schemeClr val="bg1"/>
                  </a:solidFill>
                  <a:latin typeface="造字工房言宋体" charset="-122"/>
                  <a:ea typeface="造字工房言宋体" charset="-122"/>
                  <a:cs typeface="Times New Roman" panose="02020603050405020304" pitchFamily="18" charset="0"/>
                  <a:sym typeface="+mn-ea"/>
                </a:rPr>
                <a:t>2.3</a:t>
              </a:r>
              <a:r>
                <a:rPr lang="zh-CN" altLang="en-US" sz="2400" b="1">
                  <a:solidFill>
                    <a:schemeClr val="bg1"/>
                  </a:solidFill>
                  <a:latin typeface="造字工房言宋体" charset="-122"/>
                  <a:ea typeface="造字工房言宋体" charset="-122"/>
                  <a:cs typeface="Times New Roman" panose="02020603050405020304" pitchFamily="18" charset="0"/>
                  <a:sym typeface="+mn-ea"/>
                </a:rPr>
                <a:t>信道复用技术</a:t>
              </a:r>
              <a:endParaRPr lang="zh-CN" altLang="en-US" sz="2400" b="1">
                <a:solidFill>
                  <a:schemeClr val="bg1"/>
                </a:solidFill>
                <a:latin typeface="造字工房言宋体" charset="-122"/>
                <a:ea typeface="造字工房言宋体" charset="-122"/>
                <a:cs typeface="Times New Roman" panose="02020603050405020304" pitchFamily="18" charset="0"/>
                <a:sym typeface="+mn-ea"/>
              </a:endParaRPr>
            </a:p>
          </p:txBody>
        </p:sp>
        <p:sp>
          <p:nvSpPr>
            <p:cNvPr id="71" name="圆角矩形 61"/>
            <p:cNvSpPr/>
            <p:nvPr>
              <p:custDataLst>
                <p:tags r:id="rId17"/>
              </p:custDataLst>
            </p:nvPr>
          </p:nvSpPr>
          <p:spPr>
            <a:xfrm>
              <a:off x="10926" y="8477"/>
              <a:ext cx="3364" cy="525"/>
            </a:xfrm>
            <a:prstGeom prst="roundRect">
              <a:avLst>
                <a:gd name="adj" fmla="val 7973"/>
              </a:avLst>
            </a:prstGeom>
            <a:solidFill>
              <a:srgbClr val="69A35B"/>
            </a:solidFill>
          </p:spPr>
          <p:txBody>
            <a:bodyPr rot="0" spcFirstLastPara="0" vertOverflow="overflow" horzOverflow="overflow" vert="horz" wrap="square" lIns="180000" tIns="0" rIns="91440" bIns="0" numCol="1" spcCol="0" rtlCol="0" fromWordArt="0" anchor="ctr" anchorCtr="0" forceAA="0" compatLnSpc="1">
              <a:normAutofit fontScale="90000"/>
            </a:bodyPr>
            <a:p>
              <a:pPr algn="ctr">
                <a:lnSpc>
                  <a:spcPct val="120000"/>
                </a:lnSpc>
              </a:pPr>
              <a:r>
                <a:rPr lang="en-US" altLang="zh-CN" sz="2400" b="1">
                  <a:solidFill>
                    <a:schemeClr val="bg1"/>
                  </a:solidFill>
                  <a:latin typeface="造字工房言宋体" charset="-122"/>
                  <a:ea typeface="造字工房言宋体" charset="-122"/>
                  <a:cs typeface="造字工房言宋体" charset="-122"/>
                  <a:sym typeface="+mn-ea"/>
                </a:rPr>
                <a:t>2.4</a:t>
              </a:r>
              <a:r>
                <a:rPr lang="zh-CN" altLang="en-US" sz="2400" b="1">
                  <a:solidFill>
                    <a:schemeClr val="bg1"/>
                  </a:solidFill>
                  <a:latin typeface="造字工房言宋体" charset="-122"/>
                  <a:ea typeface="造字工房言宋体" charset="-122"/>
                  <a:cs typeface="造字工房言宋体" charset="-122"/>
                  <a:sym typeface="+mn-ea"/>
                </a:rPr>
                <a:t>宽带接入技术</a:t>
              </a:r>
              <a:endParaRPr lang="zh-CN" altLang="en-US" sz="2400" b="1">
                <a:solidFill>
                  <a:schemeClr val="bg1"/>
                </a:solidFill>
                <a:latin typeface="造字工房言宋体" charset="-122"/>
                <a:ea typeface="造字工房言宋体" charset="-122"/>
                <a:cs typeface="造字工房言宋体" charset="-122"/>
                <a:sym typeface="+mn-ea"/>
              </a:endParaRPr>
            </a:p>
          </p:txBody>
        </p:sp>
        <p:sp>
          <p:nvSpPr>
            <p:cNvPr id="11" name="椭圆 10"/>
            <p:cNvSpPr/>
            <p:nvPr>
              <p:custDataLst>
                <p:tags r:id="rId18"/>
              </p:custDataLst>
            </p:nvPr>
          </p:nvSpPr>
          <p:spPr>
            <a:xfrm>
              <a:off x="10869" y="541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3" name="椭圆 82"/>
            <p:cNvSpPr/>
            <p:nvPr>
              <p:custDataLst>
                <p:tags r:id="rId19"/>
              </p:custDataLst>
            </p:nvPr>
          </p:nvSpPr>
          <p:spPr>
            <a:xfrm>
              <a:off x="10869" y="6085"/>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4" name="椭圆 83"/>
            <p:cNvSpPr/>
            <p:nvPr>
              <p:custDataLst>
                <p:tags r:id="rId20"/>
              </p:custDataLst>
            </p:nvPr>
          </p:nvSpPr>
          <p:spPr>
            <a:xfrm>
              <a:off x="10869" y="675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5" name="椭圆 84"/>
            <p:cNvSpPr/>
            <p:nvPr>
              <p:custDataLst>
                <p:tags r:id="rId21"/>
              </p:custDataLst>
            </p:nvPr>
          </p:nvSpPr>
          <p:spPr>
            <a:xfrm>
              <a:off x="10869" y="743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6" name="椭圆 85"/>
            <p:cNvSpPr/>
            <p:nvPr>
              <p:custDataLst>
                <p:tags r:id="rId22"/>
              </p:custDataLst>
            </p:nvPr>
          </p:nvSpPr>
          <p:spPr>
            <a:xfrm>
              <a:off x="10813" y="872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pic>
          <p:nvPicPr>
            <p:cNvPr id="13" name="图片 12"/>
            <p:cNvPicPr>
              <a:picLocks noChangeAspect="1"/>
            </p:cNvPicPr>
            <p:nvPr/>
          </p:nvPicPr>
          <p:blipFill>
            <a:blip r:embed="rId23"/>
            <a:stretch>
              <a:fillRect/>
            </a:stretch>
          </p:blipFill>
          <p:spPr>
            <a:xfrm>
              <a:off x="6864" y="5579"/>
              <a:ext cx="3788" cy="1965"/>
            </a:xfrm>
            <a:prstGeom prst="rect">
              <a:avLst/>
            </a:prstGeom>
          </p:spPr>
        </p:pic>
        <p:sp>
          <p:nvSpPr>
            <p:cNvPr id="3" name="椭圆 2"/>
            <p:cNvSpPr/>
            <p:nvPr>
              <p:custDataLst>
                <p:tags r:id="rId24"/>
              </p:custDataLst>
            </p:nvPr>
          </p:nvSpPr>
          <p:spPr>
            <a:xfrm>
              <a:off x="10941" y="8164"/>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ppt_x"/>
                                          </p:val>
                                        </p:tav>
                                        <p:tav tm="100000">
                                          <p:val>
                                            <p:strVal val="#ppt_x"/>
                                          </p:val>
                                        </p:tav>
                                      </p:tavLst>
                                    </p:anim>
                                    <p:anim calcmode="lin" valueType="num">
                                      <p:cBhvr additive="base">
                                        <p:cTn id="8"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latin typeface="Times New Roman" panose="02020603050405020304" pitchFamily="18" charset="0"/>
                <a:cs typeface="Times New Roman" panose="02020603050405020304" pitchFamily="18" charset="0"/>
              </a:rPr>
              <a:t>BNC</a:t>
            </a:r>
            <a:r>
              <a:rPr lang="zh-CN" altLang="en-US">
                <a:latin typeface="Times New Roman" panose="02020603050405020304" pitchFamily="18" charset="0"/>
                <a:cs typeface="Times New Roman" panose="02020603050405020304" pitchFamily="18" charset="0"/>
              </a:rPr>
              <a:t>连接器</a:t>
            </a:r>
            <a:endParaRPr lang="zh-CN" altLang="en-US">
              <a:latin typeface="Times New Roman" panose="02020603050405020304" pitchFamily="18" charset="0"/>
              <a:cs typeface="Times New Roman" panose="02020603050405020304" pitchFamily="18" charset="0"/>
            </a:endParaRPr>
          </a:p>
        </p:txBody>
      </p:sp>
      <p:pic>
        <p:nvPicPr>
          <p:cNvPr id="5734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9898" y="1556792"/>
            <a:ext cx="503555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672" y="4053805"/>
            <a:ext cx="3766344"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导引型传输媒体</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solidFill>
                  <a:srgbClr val="FF0000"/>
                </a:solidFill>
                <a:latin typeface="Times New Roman" panose="02020603050405020304" pitchFamily="18" charset="0"/>
                <a:cs typeface="Times New Roman" panose="02020603050405020304" pitchFamily="18" charset="0"/>
              </a:rPr>
              <a:t>光缆</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光纤是光纤通信的传输媒体</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由于可见光的频率非常高，约为</a:t>
            </a:r>
            <a:r>
              <a:rPr lang="en-US" altLang="zh-CN" dirty="0">
                <a:latin typeface="Times New Roman" panose="02020603050405020304" pitchFamily="18" charset="0"/>
                <a:cs typeface="Times New Roman" panose="02020603050405020304" pitchFamily="18" charset="0"/>
              </a:rPr>
              <a:t> 10</a:t>
            </a:r>
            <a:r>
              <a:rPr lang="en-US" altLang="zh-CN" baseline="30000" dirty="0">
                <a:latin typeface="Times New Roman" panose="02020603050405020304" pitchFamily="18" charset="0"/>
                <a:cs typeface="Times New Roman" panose="02020603050405020304" pitchFamily="18" charset="0"/>
              </a:rPr>
              <a:t>8</a:t>
            </a:r>
            <a:r>
              <a:rPr lang="en-US" altLang="zh-CN" dirty="0">
                <a:latin typeface="Times New Roman" panose="02020603050405020304" pitchFamily="18" charset="0"/>
                <a:cs typeface="Times New Roman" panose="02020603050405020304" pitchFamily="18" charset="0"/>
              </a:rPr>
              <a:t> MHz </a:t>
            </a:r>
            <a:r>
              <a:rPr lang="zh-CN" altLang="zh-CN" dirty="0">
                <a:latin typeface="Times New Roman" panose="02020603050405020304" pitchFamily="18" charset="0"/>
                <a:cs typeface="Times New Roman" panose="02020603050405020304" pitchFamily="18" charset="0"/>
              </a:rPr>
              <a:t>的量级，因此一个光纤通信系统的传输带宽远远大于目前其他各种传输媒体的带宽</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光纤的材质：无机光导纤维、高分子光导纤维。</a:t>
            </a:r>
            <a:endParaRPr lang="en-US" altLang="zh-CN" dirty="0">
              <a:latin typeface="Times New Roman" panose="02020603050405020304" pitchFamily="18" charset="0"/>
              <a:cs typeface="Times New Roman" panose="02020603050405020304" pitchFamily="18" charset="0"/>
            </a:endParaRPr>
          </a:p>
          <a:p>
            <a:pPr lvl="1"/>
            <a:endParaRPr lang="zh-CN" altLang="en-US" dirty="0">
              <a:latin typeface="Times New Roman" panose="02020603050405020304" pitchFamily="18" charset="0"/>
              <a:cs typeface="Times New Roman" panose="02020603050405020304" pitchFamily="18" charset="0"/>
            </a:endParaRPr>
          </a:p>
        </p:txBody>
      </p:sp>
      <p:sp>
        <p:nvSpPr>
          <p:cNvPr id="7" name="AutoShape 8" descr="http://img3.imgtn.bdimg.com/it/u=2687704668,3138418309&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sp>
        <p:nvSpPr>
          <p:cNvPr id="8" name="AutoShape 10" descr="http://img3.imgtn.bdimg.com/it/u=2687704668,3138418309&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81280" y="3288665"/>
            <a:ext cx="1918970" cy="1601470"/>
          </a:xfrm>
          <a:prstGeom prst="rect">
            <a:avLst/>
          </a:prstGeom>
        </p:spPr>
      </p:pic>
      <p:pic>
        <p:nvPicPr>
          <p:cNvPr id="6" name="图片 5"/>
          <p:cNvPicPr>
            <a:picLocks noChangeAspect="1"/>
          </p:cNvPicPr>
          <p:nvPr/>
        </p:nvPicPr>
        <p:blipFill>
          <a:blip r:embed="rId2"/>
          <a:stretch>
            <a:fillRect/>
          </a:stretch>
        </p:blipFill>
        <p:spPr>
          <a:xfrm>
            <a:off x="-81280" y="5417185"/>
            <a:ext cx="2071370" cy="1554480"/>
          </a:xfrm>
          <a:prstGeom prst="rect">
            <a:avLst/>
          </a:prstGeom>
        </p:spPr>
      </p:pic>
      <p:pic>
        <p:nvPicPr>
          <p:cNvPr id="12" name="图片 11"/>
          <p:cNvPicPr>
            <a:picLocks noChangeAspect="1"/>
          </p:cNvPicPr>
          <p:nvPr/>
        </p:nvPicPr>
        <p:blipFill>
          <a:blip r:embed="rId3"/>
          <a:stretch>
            <a:fillRect/>
          </a:stretch>
        </p:blipFill>
        <p:spPr>
          <a:xfrm>
            <a:off x="7514590" y="5487035"/>
            <a:ext cx="2391410" cy="1414780"/>
          </a:xfrm>
          <a:prstGeom prst="rect">
            <a:avLst/>
          </a:prstGeom>
          <a:ln>
            <a:solidFill>
              <a:schemeClr val="tx2"/>
            </a:solidFill>
          </a:ln>
        </p:spPr>
      </p:pic>
      <p:pic>
        <p:nvPicPr>
          <p:cNvPr id="9" name="图片 8"/>
          <p:cNvPicPr>
            <a:picLocks noChangeAspect="1"/>
          </p:cNvPicPr>
          <p:nvPr/>
        </p:nvPicPr>
        <p:blipFill>
          <a:blip r:embed="rId4"/>
          <a:stretch>
            <a:fillRect/>
          </a:stretch>
        </p:blipFill>
        <p:spPr>
          <a:xfrm>
            <a:off x="7181468" y="644520"/>
            <a:ext cx="2724913" cy="1551122"/>
          </a:xfrm>
          <a:prstGeom prst="rect">
            <a:avLst/>
          </a:prstGeom>
        </p:spPr>
      </p:pic>
      <p:pic>
        <p:nvPicPr>
          <p:cNvPr id="10" name="图片 9"/>
          <p:cNvPicPr>
            <a:picLocks noChangeAspect="1"/>
          </p:cNvPicPr>
          <p:nvPr/>
        </p:nvPicPr>
        <p:blipFill>
          <a:blip r:embed="rId5"/>
          <a:stretch>
            <a:fillRect/>
          </a:stretch>
        </p:blipFill>
        <p:spPr>
          <a:xfrm>
            <a:off x="4740731" y="5405733"/>
            <a:ext cx="2647240" cy="1566148"/>
          </a:xfrm>
          <a:prstGeom prst="rect">
            <a:avLst/>
          </a:prstGeom>
        </p:spPr>
      </p:pic>
      <p:pic>
        <p:nvPicPr>
          <p:cNvPr id="11" name="图片 10"/>
          <p:cNvPicPr>
            <a:picLocks noChangeAspect="1"/>
          </p:cNvPicPr>
          <p:nvPr/>
        </p:nvPicPr>
        <p:blipFill>
          <a:blip r:embed="rId6"/>
          <a:stretch>
            <a:fillRect/>
          </a:stretch>
        </p:blipFill>
        <p:spPr>
          <a:xfrm>
            <a:off x="5057775" y="908050"/>
            <a:ext cx="2014220" cy="1174115"/>
          </a:xfrm>
          <a:prstGeom prst="rect">
            <a:avLst/>
          </a:prstGeom>
        </p:spPr>
      </p:pic>
      <p:pic>
        <p:nvPicPr>
          <p:cNvPr id="13" name="图片 12"/>
          <p:cNvPicPr>
            <a:picLocks noChangeAspect="1"/>
          </p:cNvPicPr>
          <p:nvPr/>
        </p:nvPicPr>
        <p:blipFill>
          <a:blip r:embed="rId7"/>
          <a:stretch>
            <a:fillRect/>
          </a:stretch>
        </p:blipFill>
        <p:spPr>
          <a:xfrm>
            <a:off x="1990090" y="4993005"/>
            <a:ext cx="2700655" cy="2081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 calcmode="lin" valueType="num">
                                      <p:cBhvr>
                                        <p:cTn id="14" dur="500" fill="hold"/>
                                        <p:tgtEl>
                                          <p:spTgt spid="6"/>
                                        </p:tgtEl>
                                        <p:attrNameLst>
                                          <p:attrName>style.rotation</p:attrName>
                                        </p:attrNameLst>
                                      </p:cBhvr>
                                      <p:tavLst>
                                        <p:tav tm="0">
                                          <p:val>
                                            <p:fltVal val="360"/>
                                          </p:val>
                                        </p:tav>
                                        <p:tav tm="100000">
                                          <p:val>
                                            <p:fltVal val="0"/>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a:r>
              <a:rPr lang="zh-CN" altLang="en-US"/>
              <a:t>光线在光纤中的折射 </a:t>
            </a:r>
            <a:endParaRPr lang="zh-CN" altLang="en-US"/>
          </a:p>
        </p:txBody>
      </p:sp>
      <p:grpSp>
        <p:nvGrpSpPr>
          <p:cNvPr id="3" name="组合 2"/>
          <p:cNvGrpSpPr/>
          <p:nvPr/>
        </p:nvGrpSpPr>
        <p:grpSpPr>
          <a:xfrm>
            <a:off x="776536" y="1052736"/>
            <a:ext cx="8712968" cy="2974836"/>
            <a:chOff x="776536" y="1484784"/>
            <a:chExt cx="8712968" cy="2974836"/>
          </a:xfrm>
        </p:grpSpPr>
        <p:sp>
          <p:nvSpPr>
            <p:cNvPr id="42068" name="Arc 84"/>
            <p:cNvSpPr/>
            <p:nvPr/>
          </p:nvSpPr>
          <p:spPr bwMode="auto">
            <a:xfrm rot="9720000">
              <a:off x="3682984" y="3278659"/>
              <a:ext cx="10490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nvGrpSpPr>
            <p:cNvPr id="42069" name="Group 85"/>
            <p:cNvGrpSpPr/>
            <p:nvPr/>
          </p:nvGrpSpPr>
          <p:grpSpPr bwMode="auto">
            <a:xfrm>
              <a:off x="3167047" y="2459508"/>
              <a:ext cx="3190214" cy="488950"/>
              <a:chOff x="292" y="1032"/>
              <a:chExt cx="1732" cy="216"/>
            </a:xfrm>
          </p:grpSpPr>
          <p:grpSp>
            <p:nvGrpSpPr>
              <p:cNvPr id="42070" name="Group 86"/>
              <p:cNvGrpSpPr/>
              <p:nvPr/>
            </p:nvGrpSpPr>
            <p:grpSpPr bwMode="auto">
              <a:xfrm>
                <a:off x="292" y="1032"/>
                <a:ext cx="1732" cy="216"/>
                <a:chOff x="292" y="1032"/>
                <a:chExt cx="1732" cy="216"/>
              </a:xfrm>
            </p:grpSpPr>
            <p:sp>
              <p:nvSpPr>
                <p:cNvPr id="42071" name="Line 87"/>
                <p:cNvSpPr>
                  <a:spLocks noChangeShapeType="1"/>
                </p:cNvSpPr>
                <p:nvPr/>
              </p:nvSpPr>
              <p:spPr bwMode="auto">
                <a:xfrm>
                  <a:off x="292" y="1032"/>
                  <a:ext cx="1732"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72" name="Line 88"/>
                <p:cNvSpPr>
                  <a:spLocks noChangeShapeType="1"/>
                </p:cNvSpPr>
                <p:nvPr/>
              </p:nvSpPr>
              <p:spPr bwMode="auto">
                <a:xfrm>
                  <a:off x="292" y="1248"/>
                  <a:ext cx="1732"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2073" name="Rectangle 89"/>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2074" name="Group 90"/>
            <p:cNvGrpSpPr/>
            <p:nvPr/>
          </p:nvGrpSpPr>
          <p:grpSpPr bwMode="auto">
            <a:xfrm>
              <a:off x="3153289" y="3881908"/>
              <a:ext cx="3167856" cy="436562"/>
              <a:chOff x="284" y="1656"/>
              <a:chExt cx="1720" cy="192"/>
            </a:xfrm>
          </p:grpSpPr>
          <p:grpSp>
            <p:nvGrpSpPr>
              <p:cNvPr id="42075" name="Group 91"/>
              <p:cNvGrpSpPr/>
              <p:nvPr/>
            </p:nvGrpSpPr>
            <p:grpSpPr bwMode="auto">
              <a:xfrm>
                <a:off x="284" y="1656"/>
                <a:ext cx="1720" cy="192"/>
                <a:chOff x="284" y="1656"/>
                <a:chExt cx="1720" cy="192"/>
              </a:xfrm>
            </p:grpSpPr>
            <p:sp>
              <p:nvSpPr>
                <p:cNvPr id="42076" name="Line 92"/>
                <p:cNvSpPr>
                  <a:spLocks noChangeShapeType="1"/>
                </p:cNvSpPr>
                <p:nvPr/>
              </p:nvSpPr>
              <p:spPr bwMode="auto">
                <a:xfrm>
                  <a:off x="284" y="1656"/>
                  <a:ext cx="1720"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77" name="Line 93"/>
                <p:cNvSpPr>
                  <a:spLocks noChangeShapeType="1"/>
                </p:cNvSpPr>
                <p:nvPr/>
              </p:nvSpPr>
              <p:spPr bwMode="auto">
                <a:xfrm>
                  <a:off x="284" y="1848"/>
                  <a:ext cx="1720"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2078" name="Rectangle 94"/>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2079" name="Line 95"/>
            <p:cNvSpPr>
              <a:spLocks noChangeShapeType="1"/>
            </p:cNvSpPr>
            <p:nvPr/>
          </p:nvSpPr>
          <p:spPr bwMode="auto">
            <a:xfrm>
              <a:off x="3808529" y="1930870"/>
              <a:ext cx="0" cy="1931988"/>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0" name="Line 96"/>
            <p:cNvSpPr>
              <a:spLocks noChangeShapeType="1"/>
            </p:cNvSpPr>
            <p:nvPr/>
          </p:nvSpPr>
          <p:spPr bwMode="auto">
            <a:xfrm flipV="1">
              <a:off x="3815409" y="2596034"/>
              <a:ext cx="428228" cy="365125"/>
            </a:xfrm>
            <a:prstGeom prst="line">
              <a:avLst/>
            </a:prstGeom>
            <a:noFill/>
            <a:ln w="57150">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1" name="Line 97"/>
            <p:cNvSpPr>
              <a:spLocks noChangeShapeType="1"/>
            </p:cNvSpPr>
            <p:nvPr/>
          </p:nvSpPr>
          <p:spPr bwMode="auto">
            <a:xfrm flipV="1">
              <a:off x="3492087" y="2951633"/>
              <a:ext cx="316442" cy="749300"/>
            </a:xfrm>
            <a:prstGeom prst="line">
              <a:avLst/>
            </a:prstGeom>
            <a:noFill/>
            <a:ln w="57150">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2" name="Arc 98"/>
            <p:cNvSpPr/>
            <p:nvPr/>
          </p:nvSpPr>
          <p:spPr bwMode="auto">
            <a:xfrm>
              <a:off x="3811970" y="2700809"/>
              <a:ext cx="154781"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3" name="Line 99"/>
            <p:cNvSpPr>
              <a:spLocks noChangeShapeType="1"/>
            </p:cNvSpPr>
            <p:nvPr/>
          </p:nvSpPr>
          <p:spPr bwMode="auto">
            <a:xfrm>
              <a:off x="5237676" y="1949920"/>
              <a:ext cx="0" cy="1931988"/>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4" name="Line 100"/>
            <p:cNvSpPr>
              <a:spLocks noChangeShapeType="1"/>
            </p:cNvSpPr>
            <p:nvPr/>
          </p:nvSpPr>
          <p:spPr bwMode="auto">
            <a:xfrm flipV="1">
              <a:off x="4405297" y="2951634"/>
              <a:ext cx="844418" cy="346075"/>
            </a:xfrm>
            <a:prstGeom prst="line">
              <a:avLst/>
            </a:prstGeom>
            <a:noFill/>
            <a:ln w="57150">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5" name="Line 101"/>
            <p:cNvSpPr>
              <a:spLocks noChangeShapeType="1"/>
            </p:cNvSpPr>
            <p:nvPr/>
          </p:nvSpPr>
          <p:spPr bwMode="auto">
            <a:xfrm>
              <a:off x="5244555" y="2951633"/>
              <a:ext cx="966523" cy="355600"/>
            </a:xfrm>
            <a:prstGeom prst="line">
              <a:avLst/>
            </a:prstGeom>
            <a:noFill/>
            <a:ln w="57150">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6" name="Arc 102"/>
            <p:cNvSpPr/>
            <p:nvPr/>
          </p:nvSpPr>
          <p:spPr bwMode="auto">
            <a:xfrm rot="9840000">
              <a:off x="4936713" y="3054821"/>
              <a:ext cx="256248"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7" name="Freeform 103"/>
            <p:cNvSpPr/>
            <p:nvPr/>
          </p:nvSpPr>
          <p:spPr bwMode="auto">
            <a:xfrm>
              <a:off x="3027745" y="2500783"/>
              <a:ext cx="166819"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2088" name="Rectangle 104"/>
            <p:cNvSpPr>
              <a:spLocks noChangeArrowheads="1"/>
            </p:cNvSpPr>
            <p:nvPr/>
          </p:nvSpPr>
          <p:spPr bwMode="auto">
            <a:xfrm>
              <a:off x="4835245" y="1484784"/>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2000" b="1">
                  <a:solidFill>
                    <a:srgbClr val="000099"/>
                  </a:solidFill>
                  <a:latin typeface="+mn-lt"/>
                  <a:ea typeface="黑体" panose="02010609060101010101" pitchFamily="2" charset="-122"/>
                </a:rPr>
                <a:t>折射角</a:t>
              </a:r>
              <a:endParaRPr kumimoji="1" lang="zh-CN" altLang="en-US" sz="2000" b="1">
                <a:solidFill>
                  <a:srgbClr val="000099"/>
                </a:solidFill>
                <a:latin typeface="+mn-lt"/>
                <a:ea typeface="黑体" panose="02010609060101010101" pitchFamily="2" charset="-122"/>
              </a:endParaRPr>
            </a:p>
          </p:txBody>
        </p:sp>
        <p:sp>
          <p:nvSpPr>
            <p:cNvPr id="42089" name="Rectangle 105"/>
            <p:cNvSpPr>
              <a:spLocks noChangeArrowheads="1"/>
            </p:cNvSpPr>
            <p:nvPr/>
          </p:nvSpPr>
          <p:spPr bwMode="auto">
            <a:xfrm>
              <a:off x="3944888" y="3463503"/>
              <a:ext cx="11883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2000" b="1" dirty="0">
                  <a:solidFill>
                    <a:srgbClr val="000099"/>
                  </a:solidFill>
                  <a:latin typeface="+mn-lt"/>
                  <a:ea typeface="黑体" panose="02010609060101010101" pitchFamily="2" charset="-122"/>
                </a:rPr>
                <a:t>入射角</a:t>
              </a:r>
              <a:endParaRPr kumimoji="1" lang="zh-CN" altLang="en-US" sz="2000" b="1" dirty="0">
                <a:solidFill>
                  <a:srgbClr val="000099"/>
                </a:solidFill>
                <a:latin typeface="+mn-lt"/>
                <a:ea typeface="黑体" panose="02010609060101010101" pitchFamily="2" charset="-122"/>
              </a:endParaRPr>
            </a:p>
          </p:txBody>
        </p:sp>
        <p:sp>
          <p:nvSpPr>
            <p:cNvPr id="42090" name="Line 106"/>
            <p:cNvSpPr>
              <a:spLocks noChangeShapeType="1"/>
            </p:cNvSpPr>
            <p:nvPr/>
          </p:nvSpPr>
          <p:spPr bwMode="auto">
            <a:xfrm>
              <a:off x="5333984" y="2003896"/>
              <a:ext cx="128985" cy="7207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1" name="Line 107"/>
            <p:cNvSpPr>
              <a:spLocks noChangeShapeType="1"/>
            </p:cNvSpPr>
            <p:nvPr/>
          </p:nvSpPr>
          <p:spPr bwMode="auto">
            <a:xfrm flipV="1">
              <a:off x="3896238" y="1959445"/>
              <a:ext cx="1135063" cy="768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2" name="Line 108"/>
            <p:cNvSpPr>
              <a:spLocks noChangeShapeType="1"/>
            </p:cNvSpPr>
            <p:nvPr/>
          </p:nvSpPr>
          <p:spPr bwMode="auto">
            <a:xfrm>
              <a:off x="3728864" y="3356992"/>
              <a:ext cx="323321" cy="2555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3" name="Line 109"/>
            <p:cNvSpPr>
              <a:spLocks noChangeShapeType="1"/>
            </p:cNvSpPr>
            <p:nvPr/>
          </p:nvSpPr>
          <p:spPr bwMode="auto">
            <a:xfrm flipV="1">
              <a:off x="4773332" y="3297709"/>
              <a:ext cx="270008" cy="31908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4" name="Line 110"/>
            <p:cNvSpPr>
              <a:spLocks noChangeShapeType="1"/>
            </p:cNvSpPr>
            <p:nvPr/>
          </p:nvSpPr>
          <p:spPr bwMode="auto">
            <a:xfrm flipV="1">
              <a:off x="6259232" y="3061171"/>
              <a:ext cx="658681" cy="32861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5" name="Line 111"/>
            <p:cNvSpPr>
              <a:spLocks noChangeShapeType="1"/>
            </p:cNvSpPr>
            <p:nvPr/>
          </p:nvSpPr>
          <p:spPr bwMode="auto">
            <a:xfrm flipH="1">
              <a:off x="6104451" y="2029296"/>
              <a:ext cx="543454" cy="7080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6" name="Freeform 112"/>
            <p:cNvSpPr/>
            <p:nvPr/>
          </p:nvSpPr>
          <p:spPr bwMode="auto">
            <a:xfrm>
              <a:off x="6343503" y="2473796"/>
              <a:ext cx="24077"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2097" name="Freeform 113"/>
            <p:cNvSpPr/>
            <p:nvPr/>
          </p:nvSpPr>
          <p:spPr bwMode="auto">
            <a:xfrm>
              <a:off x="6310826" y="2951633"/>
              <a:ext cx="89429"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2098" name="Freeform 114"/>
            <p:cNvSpPr/>
            <p:nvPr/>
          </p:nvSpPr>
          <p:spPr bwMode="auto">
            <a:xfrm>
              <a:off x="6288469" y="3867621"/>
              <a:ext cx="24077"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2099" name="Arc 115"/>
            <p:cNvSpPr/>
            <p:nvPr/>
          </p:nvSpPr>
          <p:spPr bwMode="auto">
            <a:xfrm rot="540000">
              <a:off x="5230797" y="2689696"/>
              <a:ext cx="383514"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0" name="Text Box 116"/>
            <p:cNvSpPr txBox="1">
              <a:spLocks noChangeArrowheads="1"/>
            </p:cNvSpPr>
            <p:nvPr/>
          </p:nvSpPr>
          <p:spPr bwMode="auto">
            <a:xfrm>
              <a:off x="6334903" y="1592734"/>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包层</a:t>
              </a:r>
              <a:endParaRPr kumimoji="1" lang="zh-CN" altLang="en-US" sz="2000" b="1">
                <a:solidFill>
                  <a:srgbClr val="000099"/>
                </a:solidFill>
                <a:latin typeface="+mn-lt"/>
                <a:ea typeface="黑体" panose="02010609060101010101" pitchFamily="2" charset="-122"/>
              </a:endParaRPr>
            </a:p>
            <a:p>
              <a:pPr algn="l"/>
              <a:r>
                <a:rPr kumimoji="1" lang="zh-CN" altLang="en-US" sz="2000" b="1">
                  <a:solidFill>
                    <a:srgbClr val="000099"/>
                  </a:solidFill>
                  <a:latin typeface="+mn-lt"/>
                  <a:ea typeface="黑体" panose="02010609060101010101" pitchFamily="2" charset="-122"/>
                </a:rPr>
                <a:t>（低折射率的媒体）</a:t>
              </a:r>
              <a:endParaRPr kumimoji="1" lang="zh-CN" altLang="en-US" sz="2000" b="1">
                <a:solidFill>
                  <a:srgbClr val="000099"/>
                </a:solidFill>
                <a:latin typeface="+mn-lt"/>
                <a:ea typeface="黑体" panose="02010609060101010101" pitchFamily="2" charset="-122"/>
              </a:endParaRPr>
            </a:p>
          </p:txBody>
        </p:sp>
        <p:sp>
          <p:nvSpPr>
            <p:cNvPr id="42101" name="Line 117"/>
            <p:cNvSpPr>
              <a:spLocks noChangeShapeType="1"/>
            </p:cNvSpPr>
            <p:nvPr/>
          </p:nvSpPr>
          <p:spPr bwMode="auto">
            <a:xfrm flipH="1">
              <a:off x="6082094" y="4045420"/>
              <a:ext cx="706834" cy="10953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2" name="Text Box 118"/>
            <p:cNvSpPr txBox="1">
              <a:spLocks noChangeArrowheads="1"/>
            </p:cNvSpPr>
            <p:nvPr/>
          </p:nvSpPr>
          <p:spPr bwMode="auto">
            <a:xfrm>
              <a:off x="6647905" y="3751734"/>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dirty="0">
                  <a:solidFill>
                    <a:srgbClr val="000099"/>
                  </a:solidFill>
                  <a:latin typeface="+mn-lt"/>
                  <a:ea typeface="黑体" panose="02010609060101010101" pitchFamily="2" charset="-122"/>
                </a:rPr>
                <a:t>  </a:t>
              </a:r>
              <a:r>
                <a:rPr kumimoji="1" lang="zh-CN" altLang="en-US" sz="2000" b="1" dirty="0">
                  <a:solidFill>
                    <a:srgbClr val="000099"/>
                  </a:solidFill>
                  <a:latin typeface="+mn-lt"/>
                  <a:ea typeface="黑体" panose="02010609060101010101" pitchFamily="2" charset="-122"/>
                </a:rPr>
                <a:t>包层</a:t>
              </a:r>
              <a:endParaRPr kumimoji="1" lang="zh-CN" altLang="en-US" sz="2000" b="1" dirty="0">
                <a:solidFill>
                  <a:srgbClr val="000099"/>
                </a:solidFill>
                <a:latin typeface="+mn-lt"/>
                <a:ea typeface="黑体" panose="02010609060101010101" pitchFamily="2" charset="-122"/>
              </a:endParaRPr>
            </a:p>
            <a:p>
              <a:pPr algn="l"/>
              <a:r>
                <a:rPr kumimoji="1" lang="zh-CN" altLang="en-US" sz="2000" b="1" dirty="0">
                  <a:solidFill>
                    <a:srgbClr val="000099"/>
                  </a:solidFill>
                  <a:latin typeface="+mn-lt"/>
                  <a:ea typeface="黑体" panose="02010609060101010101" pitchFamily="2" charset="-122"/>
                </a:rPr>
                <a:t>（低折射率的媒体）</a:t>
              </a:r>
              <a:endParaRPr kumimoji="1" lang="zh-CN" altLang="en-US" sz="2000" b="1" dirty="0">
                <a:solidFill>
                  <a:srgbClr val="000099"/>
                </a:solidFill>
                <a:latin typeface="+mn-lt"/>
                <a:ea typeface="黑体" panose="02010609060101010101" pitchFamily="2" charset="-122"/>
              </a:endParaRPr>
            </a:p>
          </p:txBody>
        </p:sp>
        <p:sp>
          <p:nvSpPr>
            <p:cNvPr id="42103" name="Text Box 119"/>
            <p:cNvSpPr txBox="1">
              <a:spLocks noChangeArrowheads="1"/>
            </p:cNvSpPr>
            <p:nvPr/>
          </p:nvSpPr>
          <p:spPr bwMode="auto">
            <a:xfrm>
              <a:off x="6725296" y="2676996"/>
              <a:ext cx="276420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2000" b="1" dirty="0">
                  <a:solidFill>
                    <a:srgbClr val="000099"/>
                  </a:solidFill>
                  <a:latin typeface="+mn-lt"/>
                  <a:ea typeface="黑体" panose="02010609060101010101" pitchFamily="2" charset="-122"/>
                </a:rPr>
                <a:t>   </a:t>
              </a:r>
              <a:r>
                <a:rPr kumimoji="1" lang="zh-CN" altLang="en-US" sz="2000" b="1" dirty="0">
                  <a:solidFill>
                    <a:srgbClr val="000099"/>
                  </a:solidFill>
                  <a:latin typeface="+mn-lt"/>
                  <a:ea typeface="黑体" panose="02010609060101010101" pitchFamily="2" charset="-122"/>
                </a:rPr>
                <a:t>纤芯</a:t>
              </a:r>
              <a:endParaRPr kumimoji="1" lang="zh-CN" altLang="en-US" sz="2000" b="1" dirty="0">
                <a:solidFill>
                  <a:srgbClr val="000099"/>
                </a:solidFill>
                <a:latin typeface="+mn-lt"/>
                <a:ea typeface="黑体" panose="02010609060101010101" pitchFamily="2" charset="-122"/>
              </a:endParaRPr>
            </a:p>
            <a:p>
              <a:pPr algn="l"/>
              <a:r>
                <a:rPr kumimoji="1" lang="zh-CN" altLang="en-US" sz="2000" b="1" dirty="0">
                  <a:solidFill>
                    <a:srgbClr val="000099"/>
                  </a:solidFill>
                  <a:latin typeface="+mn-lt"/>
                  <a:ea typeface="黑体" panose="02010609060101010101" pitchFamily="2" charset="-122"/>
                </a:rPr>
                <a:t>（高折射率的媒体）            </a:t>
              </a:r>
              <a:endParaRPr kumimoji="1" lang="zh-CN" altLang="en-US" sz="2000" b="1" dirty="0">
                <a:solidFill>
                  <a:srgbClr val="000099"/>
                </a:solidFill>
                <a:latin typeface="+mn-lt"/>
                <a:ea typeface="黑体" panose="02010609060101010101" pitchFamily="2" charset="-122"/>
              </a:endParaRPr>
            </a:p>
          </p:txBody>
        </p:sp>
        <p:sp>
          <p:nvSpPr>
            <p:cNvPr id="42104" name="AutoShape 120"/>
            <p:cNvSpPr>
              <a:spLocks noChangeArrowheads="1"/>
            </p:cNvSpPr>
            <p:nvPr/>
          </p:nvSpPr>
          <p:spPr bwMode="auto">
            <a:xfrm rot="5400000">
              <a:off x="541256" y="2682089"/>
              <a:ext cx="1885950" cy="1415389"/>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1270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5" name="AutoShape 121"/>
            <p:cNvSpPr>
              <a:spLocks noChangeArrowheads="1"/>
            </p:cNvSpPr>
            <p:nvPr/>
          </p:nvSpPr>
          <p:spPr bwMode="auto">
            <a:xfrm rot="5400000">
              <a:off x="1828784" y="3062493"/>
              <a:ext cx="901700" cy="708554"/>
            </a:xfrm>
            <a:prstGeom prst="can">
              <a:avLst>
                <a:gd name="adj" fmla="val 27343"/>
              </a:avLst>
            </a:prstGeom>
            <a:solidFill>
              <a:srgbClr val="FFFFFF"/>
            </a:solidFill>
            <a:ln w="1270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6" name="Text Box 122"/>
            <p:cNvSpPr txBox="1">
              <a:spLocks noChangeArrowheads="1"/>
            </p:cNvSpPr>
            <p:nvPr/>
          </p:nvSpPr>
          <p:spPr bwMode="auto">
            <a:xfrm>
              <a:off x="1218523" y="1489545"/>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99"/>
                  </a:solidFill>
                  <a:latin typeface="+mn-lt"/>
                  <a:ea typeface="黑体" panose="02010609060101010101" pitchFamily="2" charset="-122"/>
                </a:rPr>
                <a:t>包层</a:t>
              </a:r>
              <a:endParaRPr kumimoji="1" lang="zh-CN" altLang="en-US" sz="2000" b="1" dirty="0">
                <a:solidFill>
                  <a:srgbClr val="000099"/>
                </a:solidFill>
                <a:latin typeface="+mn-lt"/>
                <a:ea typeface="黑体" panose="02010609060101010101" pitchFamily="2" charset="-122"/>
              </a:endParaRPr>
            </a:p>
          </p:txBody>
        </p:sp>
        <p:sp>
          <p:nvSpPr>
            <p:cNvPr id="42107" name="Line 123"/>
            <p:cNvSpPr>
              <a:spLocks noChangeShapeType="1"/>
            </p:cNvSpPr>
            <p:nvPr/>
          </p:nvSpPr>
          <p:spPr bwMode="auto">
            <a:xfrm flipH="1">
              <a:off x="1572800" y="2076920"/>
              <a:ext cx="3440" cy="65563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8" name="Text Box 124"/>
            <p:cNvSpPr txBox="1">
              <a:spLocks noChangeArrowheads="1"/>
            </p:cNvSpPr>
            <p:nvPr/>
          </p:nvSpPr>
          <p:spPr bwMode="auto">
            <a:xfrm>
              <a:off x="2191925" y="1857846"/>
              <a:ext cx="754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rgbClr val="000099"/>
                  </a:solidFill>
                  <a:latin typeface="+mn-lt"/>
                  <a:ea typeface="黑体" panose="02010609060101010101" pitchFamily="2" charset="-122"/>
                </a:rPr>
                <a:t>纤芯</a:t>
              </a:r>
              <a:endParaRPr kumimoji="1" lang="zh-CN" altLang="en-US" sz="2000" b="1">
                <a:solidFill>
                  <a:srgbClr val="000099"/>
                </a:solidFill>
                <a:latin typeface="+mn-lt"/>
                <a:ea typeface="黑体" panose="02010609060101010101" pitchFamily="2" charset="-122"/>
              </a:endParaRPr>
            </a:p>
          </p:txBody>
        </p:sp>
        <p:sp>
          <p:nvSpPr>
            <p:cNvPr id="42109" name="Line 125"/>
            <p:cNvSpPr>
              <a:spLocks noChangeShapeType="1"/>
            </p:cNvSpPr>
            <p:nvPr/>
          </p:nvSpPr>
          <p:spPr bwMode="auto">
            <a:xfrm flipH="1">
              <a:off x="2186765" y="2295996"/>
              <a:ext cx="270008" cy="87471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 name="矩形 3"/>
          <p:cNvSpPr/>
          <p:nvPr/>
        </p:nvSpPr>
        <p:spPr>
          <a:xfrm>
            <a:off x="2288704" y="3933056"/>
            <a:ext cx="4863478" cy="461665"/>
          </a:xfrm>
          <a:prstGeom prst="rect">
            <a:avLst/>
          </a:prstGeom>
        </p:spPr>
        <p:txBody>
          <a:bodyPr wrap="square">
            <a:spAutoFit/>
          </a:bodyPr>
          <a:lstStyle/>
          <a:p>
            <a:pPr algn="ctr"/>
            <a:r>
              <a:rPr lang="zh-CN" altLang="zh-CN" sz="2400" b="1" dirty="0">
                <a:latin typeface="+mn-lt"/>
                <a:ea typeface="黑体" panose="02010609060101010101" pitchFamily="2" charset="-122"/>
              </a:rPr>
              <a:t>光线在光纤中的折射</a:t>
            </a:r>
            <a:endParaRPr lang="zh-CN" altLang="en-US" sz="2400" b="1" dirty="0">
              <a:latin typeface="+mn-lt"/>
              <a:ea typeface="黑体" panose="02010609060101010101" pitchFamily="2" charset="-122"/>
            </a:endParaRPr>
          </a:p>
        </p:txBody>
      </p:sp>
      <p:sp>
        <p:nvSpPr>
          <p:cNvPr id="5" name="矩形 4"/>
          <p:cNvSpPr/>
          <p:nvPr/>
        </p:nvSpPr>
        <p:spPr>
          <a:xfrm>
            <a:off x="848544" y="4581128"/>
            <a:ext cx="8712968" cy="1384995"/>
          </a:xfrm>
          <a:prstGeom prst="rect">
            <a:avLst/>
          </a:prstGeom>
          <a:solidFill>
            <a:srgbClr val="FFFF66"/>
          </a:solidFill>
          <a:ln>
            <a:solidFill>
              <a:srgbClr val="000066"/>
            </a:solidFill>
          </a:ln>
        </p:spPr>
        <p:txBody>
          <a:bodyPr wrap="square">
            <a:spAutoFit/>
          </a:bodyPr>
          <a:lstStyle/>
          <a:p>
            <a:r>
              <a:rPr lang="zh-CN" altLang="zh-CN" sz="2800" b="1" dirty="0">
                <a:solidFill>
                  <a:srgbClr val="000099"/>
                </a:solidFill>
                <a:latin typeface="+mn-lt"/>
                <a:ea typeface="黑体" panose="02010609060101010101" pitchFamily="2" charset="-122"/>
              </a:rPr>
              <a:t>当光线从高折射率的媒体射向低折射率的媒体时，其折射角将大于入射角。因此，如果入射角足够大，就会出现全反射</a:t>
            </a:r>
            <a:r>
              <a:rPr lang="zh-CN" altLang="en-US" sz="2800" b="1" dirty="0">
                <a:solidFill>
                  <a:srgbClr val="000099"/>
                </a:solidFill>
                <a:latin typeface="+mn-lt"/>
                <a:ea typeface="黑体" panose="02010609060101010101" pitchFamily="2" charset="-122"/>
              </a:rPr>
              <a:t>，</a:t>
            </a:r>
            <a:r>
              <a:rPr lang="zh-CN" altLang="zh-CN" sz="2800" b="1" dirty="0">
                <a:solidFill>
                  <a:srgbClr val="000099"/>
                </a:solidFill>
                <a:latin typeface="+mn-lt"/>
                <a:ea typeface="黑体" panose="02010609060101010101" pitchFamily="2" charset="-122"/>
              </a:rPr>
              <a:t>光也就沿着光纤传输下去</a:t>
            </a:r>
            <a:r>
              <a:rPr lang="zh-CN" altLang="en-US" sz="2800" b="1" dirty="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a:r>
              <a:rPr lang="zh-CN" altLang="en-US"/>
              <a:t>光纤的工作原理</a:t>
            </a:r>
            <a:endParaRPr lang="zh-CN" altLang="en-US"/>
          </a:p>
        </p:txBody>
      </p:sp>
      <p:grpSp>
        <p:nvGrpSpPr>
          <p:cNvPr id="2" name="组合 1"/>
          <p:cNvGrpSpPr/>
          <p:nvPr/>
        </p:nvGrpSpPr>
        <p:grpSpPr>
          <a:xfrm>
            <a:off x="980934" y="1268760"/>
            <a:ext cx="7644474" cy="2016125"/>
            <a:chOff x="741231" y="1989139"/>
            <a:chExt cx="7644474" cy="2016125"/>
          </a:xfrm>
        </p:grpSpPr>
        <p:sp>
          <p:nvSpPr>
            <p:cNvPr id="122883" name="Rectangle 3"/>
            <p:cNvSpPr>
              <a:spLocks noChangeArrowheads="1"/>
            </p:cNvSpPr>
            <p:nvPr/>
          </p:nvSpPr>
          <p:spPr bwMode="auto">
            <a:xfrm>
              <a:off x="2884091" y="3170239"/>
              <a:ext cx="5298678" cy="2444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4"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5" name="Rectangle 5"/>
            <p:cNvSpPr>
              <a:spLocks noChangeArrowheads="1"/>
            </p:cNvSpPr>
            <p:nvPr/>
          </p:nvSpPr>
          <p:spPr bwMode="auto">
            <a:xfrm>
              <a:off x="2884091" y="3759201"/>
              <a:ext cx="5298678" cy="246063"/>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6" name="AutoShape 6"/>
            <p:cNvSpPr>
              <a:spLocks noChangeArrowheads="1"/>
            </p:cNvSpPr>
            <p:nvPr/>
          </p:nvSpPr>
          <p:spPr bwMode="auto">
            <a:xfrm rot="5400000">
              <a:off x="1524133" y="3116528"/>
              <a:ext cx="835025" cy="942446"/>
            </a:xfrm>
            <a:prstGeom prst="can">
              <a:avLst>
                <a:gd name="adj" fmla="val 26046"/>
              </a:avLst>
            </a:prstGeom>
            <a:gradFill rotWithShape="1">
              <a:gsLst>
                <a:gs pos="0">
                  <a:srgbClr val="DDDDDD">
                    <a:gamma/>
                    <a:shade val="46275"/>
                    <a:invGamma/>
                  </a:srgbClr>
                </a:gs>
                <a:gs pos="50000">
                  <a:srgbClr val="DDDDDD"/>
                </a:gs>
                <a:gs pos="100000">
                  <a:srgbClr val="DDDDDD">
                    <a:gamma/>
                    <a:shade val="46275"/>
                    <a:invGamma/>
                  </a:srgb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7"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122888" name="Group 8"/>
            <p:cNvGrpSpPr/>
            <p:nvPr/>
          </p:nvGrpSpPr>
          <p:grpSpPr bwMode="auto">
            <a:xfrm>
              <a:off x="2884091" y="3170239"/>
              <a:ext cx="5298678" cy="835025"/>
              <a:chOff x="912" y="912"/>
              <a:chExt cx="4608" cy="816"/>
            </a:xfrm>
          </p:grpSpPr>
          <p:sp>
            <p:nvSpPr>
              <p:cNvPr id="122889" name="Line 9"/>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0" name="Line 10"/>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1" name="Line 11"/>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2" name="Line 12"/>
              <p:cNvSpPr>
                <a:spLocks noChangeShapeType="1"/>
              </p:cNvSpPr>
              <p:nvPr/>
            </p:nvSpPr>
            <p:spPr bwMode="auto">
              <a:xfrm>
                <a:off x="912" y="172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122893" name="Line 13"/>
            <p:cNvSpPr>
              <a:spLocks noChangeShapeType="1"/>
            </p:cNvSpPr>
            <p:nvPr/>
          </p:nvSpPr>
          <p:spPr bwMode="auto">
            <a:xfrm>
              <a:off x="2777465" y="3584576"/>
              <a:ext cx="5608240" cy="3175"/>
            </a:xfrm>
            <a:prstGeom prst="line">
              <a:avLst/>
            </a:prstGeom>
            <a:noFill/>
            <a:ln w="19050">
              <a:solidFill>
                <a:srgbClr val="333399"/>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4" name="Text Box 14"/>
            <p:cNvSpPr txBox="1">
              <a:spLocks noChangeArrowheads="1"/>
            </p:cNvSpPr>
            <p:nvPr/>
          </p:nvSpPr>
          <p:spPr bwMode="auto">
            <a:xfrm>
              <a:off x="2144581" y="1989139"/>
              <a:ext cx="1217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anose="02010609060101010101" pitchFamily="2" charset="-122"/>
                  <a:ea typeface="黑体" panose="02010609060101010101" pitchFamily="2" charset="-122"/>
                </a:rPr>
                <a:t>高折射率</a:t>
              </a:r>
              <a:endParaRPr kumimoji="1" lang="zh-CN" altLang="en-US" sz="2000" b="1" dirty="0">
                <a:solidFill>
                  <a:srgbClr val="000099"/>
                </a:solidFill>
                <a:latin typeface="黑体" panose="02010609060101010101" pitchFamily="2" charset="-122"/>
                <a:ea typeface="黑体" panose="02010609060101010101" pitchFamily="2" charset="-122"/>
              </a:endParaRPr>
            </a:p>
            <a:p>
              <a:r>
                <a:rPr kumimoji="1" lang="en-US" altLang="zh-CN" sz="2000" b="1" dirty="0">
                  <a:solidFill>
                    <a:srgbClr val="000099"/>
                  </a:solidFill>
                  <a:latin typeface="黑体" panose="02010609060101010101" pitchFamily="2" charset="-122"/>
                  <a:ea typeface="黑体" panose="02010609060101010101" pitchFamily="2" charset="-122"/>
                </a:rPr>
                <a:t>(</a:t>
              </a:r>
              <a:r>
                <a:rPr kumimoji="1" lang="zh-CN" altLang="en-US" sz="2000" b="1" dirty="0">
                  <a:solidFill>
                    <a:srgbClr val="000099"/>
                  </a:solidFill>
                  <a:latin typeface="黑体" panose="02010609060101010101" pitchFamily="2" charset="-122"/>
                  <a:ea typeface="黑体" panose="02010609060101010101" pitchFamily="2" charset="-122"/>
                </a:rPr>
                <a:t>纤芯</a:t>
              </a:r>
              <a:r>
                <a:rPr kumimoji="1" lang="en-US" altLang="zh-CN" sz="2000" b="1" dirty="0">
                  <a:solidFill>
                    <a:srgbClr val="000099"/>
                  </a:solidFill>
                  <a:latin typeface="黑体" panose="02010609060101010101" pitchFamily="2" charset="-122"/>
                  <a:ea typeface="黑体" panose="02010609060101010101" pitchFamily="2" charset="-122"/>
                </a:rPr>
                <a:t>)</a:t>
              </a:r>
              <a:endParaRPr kumimoji="1" lang="en-US" altLang="zh-CN" sz="2000" b="1" dirty="0">
                <a:solidFill>
                  <a:srgbClr val="000099"/>
                </a:solidFill>
                <a:latin typeface="黑体" panose="02010609060101010101" pitchFamily="2" charset="-122"/>
                <a:ea typeface="黑体" panose="02010609060101010101" pitchFamily="2" charset="-122"/>
              </a:endParaRPr>
            </a:p>
          </p:txBody>
        </p:sp>
        <p:sp>
          <p:nvSpPr>
            <p:cNvPr id="122895" name="Text Box 15"/>
            <p:cNvSpPr txBox="1">
              <a:spLocks noChangeArrowheads="1"/>
            </p:cNvSpPr>
            <p:nvPr/>
          </p:nvSpPr>
          <p:spPr bwMode="auto">
            <a:xfrm>
              <a:off x="741231" y="1989139"/>
              <a:ext cx="1217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anose="02010609060101010101" pitchFamily="2" charset="-122"/>
                  <a:ea typeface="黑体" panose="02010609060101010101" pitchFamily="2" charset="-122"/>
                </a:rPr>
                <a:t>低折射率</a:t>
              </a:r>
              <a:endParaRPr kumimoji="1" lang="zh-CN" altLang="en-US" sz="2000" b="1" dirty="0">
                <a:solidFill>
                  <a:srgbClr val="000099"/>
                </a:solidFill>
                <a:latin typeface="黑体" panose="02010609060101010101" pitchFamily="2" charset="-122"/>
                <a:ea typeface="黑体" panose="02010609060101010101" pitchFamily="2" charset="-122"/>
              </a:endParaRPr>
            </a:p>
            <a:p>
              <a:r>
                <a:rPr kumimoji="1" lang="en-US" altLang="zh-CN" sz="2000" b="1" dirty="0">
                  <a:solidFill>
                    <a:srgbClr val="000099"/>
                  </a:solidFill>
                  <a:latin typeface="黑体" panose="02010609060101010101" pitchFamily="2" charset="-122"/>
                  <a:ea typeface="黑体" panose="02010609060101010101" pitchFamily="2" charset="-122"/>
                </a:rPr>
                <a:t>(</a:t>
              </a:r>
              <a:r>
                <a:rPr kumimoji="1" lang="zh-CN" altLang="en-US" sz="2000" b="1" dirty="0">
                  <a:solidFill>
                    <a:srgbClr val="000099"/>
                  </a:solidFill>
                  <a:latin typeface="黑体" panose="02010609060101010101" pitchFamily="2" charset="-122"/>
                  <a:ea typeface="黑体" panose="02010609060101010101" pitchFamily="2" charset="-122"/>
                </a:rPr>
                <a:t>包层</a:t>
              </a:r>
              <a:r>
                <a:rPr kumimoji="1" lang="en-US" altLang="zh-CN" sz="2000" b="1" dirty="0">
                  <a:solidFill>
                    <a:srgbClr val="000099"/>
                  </a:solidFill>
                  <a:latin typeface="黑体" panose="02010609060101010101" pitchFamily="2" charset="-122"/>
                  <a:ea typeface="黑体" panose="02010609060101010101" pitchFamily="2" charset="-122"/>
                </a:rPr>
                <a:t>)</a:t>
              </a:r>
              <a:endParaRPr kumimoji="1" lang="en-US" altLang="zh-CN" sz="2000" b="1" dirty="0">
                <a:solidFill>
                  <a:srgbClr val="000099"/>
                </a:solidFill>
                <a:latin typeface="黑体" panose="02010609060101010101" pitchFamily="2" charset="-122"/>
                <a:ea typeface="黑体" panose="02010609060101010101" pitchFamily="2" charset="-122"/>
              </a:endParaRPr>
            </a:p>
          </p:txBody>
        </p:sp>
        <p:sp>
          <p:nvSpPr>
            <p:cNvPr id="122896" name="Line 16"/>
            <p:cNvSpPr>
              <a:spLocks noChangeShapeType="1"/>
            </p:cNvSpPr>
            <p:nvPr/>
          </p:nvSpPr>
          <p:spPr bwMode="auto">
            <a:xfrm flipH="1">
              <a:off x="2529814" y="2708275"/>
              <a:ext cx="239051" cy="70643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7" name="Line 17"/>
            <p:cNvSpPr>
              <a:spLocks noChangeShapeType="1"/>
            </p:cNvSpPr>
            <p:nvPr/>
          </p:nvSpPr>
          <p:spPr bwMode="auto">
            <a:xfrm>
              <a:off x="1520296" y="2636838"/>
              <a:ext cx="421350" cy="5334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8" name="Text Box 18"/>
            <p:cNvSpPr txBox="1">
              <a:spLocks noChangeArrowheads="1"/>
            </p:cNvSpPr>
            <p:nvPr/>
          </p:nvSpPr>
          <p:spPr bwMode="auto">
            <a:xfrm>
              <a:off x="3002756" y="2733676"/>
              <a:ext cx="4830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99"/>
                  </a:solidFill>
                  <a:latin typeface="黑体" panose="02010609060101010101" pitchFamily="2" charset="-122"/>
                  <a:ea typeface="黑体" panose="02010609060101010101" pitchFamily="2" charset="-122"/>
                </a:rPr>
                <a:t>光线在纤芯中传输的方式是不断地全反射</a:t>
              </a:r>
              <a:endParaRPr kumimoji="1" lang="zh-CN" altLang="en-US" sz="2000" b="1" dirty="0">
                <a:solidFill>
                  <a:srgbClr val="000099"/>
                </a:solidFill>
                <a:latin typeface="黑体" panose="02010609060101010101" pitchFamily="2" charset="-122"/>
                <a:ea typeface="黑体" panose="02010609060101010101" pitchFamily="2" charset="-122"/>
              </a:endParaRPr>
            </a:p>
          </p:txBody>
        </p:sp>
      </p:grpSp>
      <p:sp>
        <p:nvSpPr>
          <p:cNvPr id="122899" name="Freeform 19"/>
          <p:cNvSpPr/>
          <p:nvPr/>
        </p:nvSpPr>
        <p:spPr bwMode="auto">
          <a:xfrm>
            <a:off x="3153030" y="2695456"/>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22" name="矩形 21"/>
          <p:cNvSpPr/>
          <p:nvPr/>
        </p:nvSpPr>
        <p:spPr>
          <a:xfrm>
            <a:off x="2144688" y="3573016"/>
            <a:ext cx="5502539" cy="461665"/>
          </a:xfrm>
          <a:prstGeom prst="rect">
            <a:avLst/>
          </a:prstGeom>
        </p:spPr>
        <p:txBody>
          <a:bodyPr wrap="square">
            <a:spAutoFit/>
          </a:bodyPr>
          <a:lstStyle/>
          <a:p>
            <a:pPr algn="ctr"/>
            <a:r>
              <a:rPr lang="zh-CN" altLang="zh-CN" sz="2400" b="1" dirty="0">
                <a:latin typeface="+mn-lt"/>
                <a:ea typeface="黑体" panose="02010609060101010101" pitchFamily="2" charset="-122"/>
              </a:rPr>
              <a:t>光波在纤芯中的传播</a:t>
            </a:r>
            <a:endParaRPr lang="zh-CN" altLang="en-US" sz="2400" b="1" dirty="0">
              <a:latin typeface="+mn-lt"/>
              <a:ea typeface="黑体" panose="02010609060101010101" pitchFamily="2" charset="-122"/>
            </a:endParaRPr>
          </a:p>
        </p:txBody>
      </p:sp>
      <p:sp>
        <p:nvSpPr>
          <p:cNvPr id="3" name="矩形 2"/>
          <p:cNvSpPr/>
          <p:nvPr/>
        </p:nvSpPr>
        <p:spPr>
          <a:xfrm>
            <a:off x="848544" y="4275093"/>
            <a:ext cx="8640960" cy="954107"/>
          </a:xfrm>
          <a:prstGeom prst="rect">
            <a:avLst/>
          </a:prstGeom>
          <a:solidFill>
            <a:srgbClr val="FFFF66"/>
          </a:solidFill>
          <a:ln>
            <a:solidFill>
              <a:srgbClr val="000066"/>
            </a:solidFill>
          </a:ln>
        </p:spPr>
        <p:txBody>
          <a:bodyPr wrap="square">
            <a:spAutoFit/>
          </a:bodyPr>
          <a:lstStyle/>
          <a:p>
            <a:r>
              <a:rPr lang="zh-CN" altLang="zh-CN" sz="2800" b="1" dirty="0">
                <a:solidFill>
                  <a:srgbClr val="000099"/>
                </a:solidFill>
                <a:latin typeface="+mn-lt"/>
                <a:ea typeface="黑体" panose="02010609060101010101" pitchFamily="2" charset="-122"/>
              </a:rPr>
              <a:t>只要从纤芯中射到纤芯表面的光线的入射角大于某个临界角度，就可产生全反射</a:t>
            </a:r>
            <a:r>
              <a:rPr lang="zh-CN" altLang="en-US" sz="2800" b="1" dirty="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99"/>
                                        </p:tgtEl>
                                        <p:attrNameLst>
                                          <p:attrName>style.visibility</p:attrName>
                                        </p:attrNameLst>
                                      </p:cBhvr>
                                      <p:to>
                                        <p:strVal val="visible"/>
                                      </p:to>
                                    </p:set>
                                    <p:animEffect transition="in" filter="wipe(left)">
                                      <p:cBhvr>
                                        <p:cTn id="7" dur="2000"/>
                                        <p:tgtEl>
                                          <p:spTgt spid="122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188640"/>
            <a:ext cx="8337376" cy="792088"/>
          </a:xfrm>
        </p:spPr>
        <p:txBody>
          <a:bodyPr/>
          <a:lstStyle/>
          <a:p>
            <a:pPr eaLnBrk="1" hangingPunct="1"/>
            <a:r>
              <a:rPr lang="zh-CN" altLang="en-US" sz="3600" dirty="0"/>
              <a:t>中心束管式多芯光缆的</a:t>
            </a:r>
            <a:br>
              <a:rPr lang="en-US" altLang="zh-CN" sz="3600" dirty="0"/>
            </a:br>
            <a:r>
              <a:rPr lang="zh-CN" altLang="en-US" sz="3600" dirty="0"/>
              <a:t>剖面结构示意图</a:t>
            </a:r>
            <a:endParaRPr lang="zh-CN" altLang="en-US" sz="3600" dirty="0"/>
          </a:p>
        </p:txBody>
      </p:sp>
      <p:grpSp>
        <p:nvGrpSpPr>
          <p:cNvPr id="71683" name="Group 220"/>
          <p:cNvGrpSpPr/>
          <p:nvPr/>
        </p:nvGrpSpPr>
        <p:grpSpPr bwMode="auto">
          <a:xfrm>
            <a:off x="760288" y="1484784"/>
            <a:ext cx="8585200" cy="4419600"/>
            <a:chOff x="383" y="1026"/>
            <a:chExt cx="4992" cy="2784"/>
          </a:xfrm>
        </p:grpSpPr>
        <p:sp>
          <p:nvSpPr>
            <p:cNvPr id="71685" name="Rectangle 112"/>
            <p:cNvSpPr>
              <a:spLocks noChangeArrowheads="1"/>
            </p:cNvSpPr>
            <p:nvPr/>
          </p:nvSpPr>
          <p:spPr bwMode="auto">
            <a:xfrm>
              <a:off x="383" y="1026"/>
              <a:ext cx="4992" cy="2784"/>
            </a:xfrm>
            <a:prstGeom prst="rect">
              <a:avLst/>
            </a:prstGeom>
            <a:gradFill rotWithShape="0">
              <a:gsLst>
                <a:gs pos="0">
                  <a:srgbClr val="000000"/>
                </a:gs>
                <a:gs pos="100000">
                  <a:srgbClr val="3333CC"/>
                </a:gs>
              </a:gsLst>
              <a:lin ang="54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6" name="Oval 113" descr="25%"/>
            <p:cNvSpPr>
              <a:spLocks noChangeArrowheads="1"/>
            </p:cNvSpPr>
            <p:nvPr/>
          </p:nvSpPr>
          <p:spPr bwMode="auto">
            <a:xfrm>
              <a:off x="1528" y="2997"/>
              <a:ext cx="465" cy="465"/>
            </a:xfrm>
            <a:prstGeom prst="ellipse">
              <a:avLst/>
            </a:prstGeom>
            <a:pattFill prst="pct25">
              <a:fgClr>
                <a:srgbClr val="00CC99"/>
              </a:fgClr>
              <a:bgClr>
                <a:srgbClr val="FFFFFF"/>
              </a:bgClr>
            </a:patt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7" name="Oval 114" descr="小纸屑"/>
            <p:cNvSpPr>
              <a:spLocks noChangeArrowheads="1"/>
            </p:cNvSpPr>
            <p:nvPr/>
          </p:nvSpPr>
          <p:spPr bwMode="auto">
            <a:xfrm>
              <a:off x="1638" y="3113"/>
              <a:ext cx="246" cy="246"/>
            </a:xfrm>
            <a:prstGeom prst="ellipse">
              <a:avLst/>
            </a:prstGeom>
            <a:pattFill prst="smConfetti">
              <a:fgClr>
                <a:srgbClr val="3333CC"/>
              </a:fgClr>
              <a:bgClr>
                <a:srgbClr val="FFFFFF"/>
              </a:bgClr>
            </a:patt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688" name="Group 115"/>
            <p:cNvGrpSpPr/>
            <p:nvPr/>
          </p:nvGrpSpPr>
          <p:grpSpPr bwMode="auto">
            <a:xfrm>
              <a:off x="1792" y="2987"/>
              <a:ext cx="1228" cy="479"/>
              <a:chOff x="1460" y="3056"/>
              <a:chExt cx="1228" cy="479"/>
            </a:xfrm>
          </p:grpSpPr>
          <p:sp>
            <p:nvSpPr>
              <p:cNvPr id="71787" name="Rectangle 116" descr="20%"/>
              <p:cNvSpPr>
                <a:spLocks noChangeArrowheads="1"/>
              </p:cNvSpPr>
              <p:nvPr/>
            </p:nvSpPr>
            <p:spPr bwMode="auto">
              <a:xfrm>
                <a:off x="1874" y="3056"/>
                <a:ext cx="814" cy="471"/>
              </a:xfrm>
              <a:prstGeom prst="rect">
                <a:avLst/>
              </a:prstGeom>
              <a:pattFill prst="pct20">
                <a:fgClr>
                  <a:srgbClr val="00CC99"/>
                </a:fgClr>
                <a:bgClr>
                  <a:srgbClr val="FFFFFF"/>
                </a:bgClr>
              </a:pattFill>
              <a:ln w="12699">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8" name="Rectangle 117" descr="25%"/>
              <p:cNvSpPr>
                <a:spLocks noChangeArrowheads="1"/>
              </p:cNvSpPr>
              <p:nvPr/>
            </p:nvSpPr>
            <p:spPr bwMode="auto">
              <a:xfrm>
                <a:off x="1876" y="3174"/>
                <a:ext cx="809" cy="242"/>
              </a:xfrm>
              <a:prstGeom prst="rect">
                <a:avLst/>
              </a:prstGeom>
              <a:pattFill prst="pct25">
                <a:fgClr>
                  <a:srgbClr val="3333CC"/>
                </a:fgClr>
                <a:bgClr>
                  <a:srgbClr val="FFFFFF"/>
                </a:bgClr>
              </a:pattFill>
              <a:ln w="12699">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9" name="Line 118"/>
              <p:cNvSpPr>
                <a:spLocks noChangeShapeType="1"/>
              </p:cNvSpPr>
              <p:nvPr/>
            </p:nvSpPr>
            <p:spPr bwMode="auto">
              <a:xfrm flipH="1">
                <a:off x="1460" y="3060"/>
                <a:ext cx="428" cy="0"/>
              </a:xfrm>
              <a:prstGeom prst="line">
                <a:avLst/>
              </a:prstGeom>
              <a:noFill/>
              <a:ln w="12699">
                <a:solidFill>
                  <a:srgbClr val="FFFFFF"/>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0" name="Line 119"/>
              <p:cNvSpPr>
                <a:spLocks noChangeShapeType="1"/>
              </p:cNvSpPr>
              <p:nvPr/>
            </p:nvSpPr>
            <p:spPr bwMode="auto">
              <a:xfrm flipH="1">
                <a:off x="1480" y="3535"/>
                <a:ext cx="428" cy="0"/>
              </a:xfrm>
              <a:prstGeom prst="line">
                <a:avLst/>
              </a:prstGeom>
              <a:noFill/>
              <a:ln w="12699">
                <a:solidFill>
                  <a:srgbClr val="FFFFFF"/>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1" name="Line 120"/>
              <p:cNvSpPr>
                <a:spLocks noChangeShapeType="1"/>
              </p:cNvSpPr>
              <p:nvPr/>
            </p:nvSpPr>
            <p:spPr bwMode="auto">
              <a:xfrm flipH="1">
                <a:off x="1496" y="3180"/>
                <a:ext cx="389" cy="1"/>
              </a:xfrm>
              <a:prstGeom prst="line">
                <a:avLst/>
              </a:prstGeom>
              <a:noFill/>
              <a:ln w="12699">
                <a:solidFill>
                  <a:srgbClr val="FFFFFF"/>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2" name="Line 121"/>
              <p:cNvSpPr>
                <a:spLocks noChangeShapeType="1"/>
              </p:cNvSpPr>
              <p:nvPr/>
            </p:nvSpPr>
            <p:spPr bwMode="auto">
              <a:xfrm flipH="1">
                <a:off x="1487" y="3425"/>
                <a:ext cx="389" cy="1"/>
              </a:xfrm>
              <a:prstGeom prst="line">
                <a:avLst/>
              </a:prstGeom>
              <a:noFill/>
              <a:ln w="12699">
                <a:solidFill>
                  <a:srgbClr val="FFFFFF"/>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689" name="Rectangle 122"/>
            <p:cNvSpPr>
              <a:spLocks noChangeArrowheads="1"/>
            </p:cNvSpPr>
            <p:nvPr/>
          </p:nvSpPr>
          <p:spPr bwMode="auto">
            <a:xfrm>
              <a:off x="908" y="3339"/>
              <a:ext cx="351"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buFontTx/>
                <a:buNone/>
              </a:pPr>
              <a:r>
                <a:rPr kumimoji="1" lang="zh-CN" altLang="en-US" sz="2000" b="1" i="1">
                  <a:solidFill>
                    <a:srgbClr val="FFFFFF"/>
                  </a:solidFill>
                </a:rPr>
                <a:t>芯</a:t>
              </a:r>
              <a:endParaRPr kumimoji="1" lang="zh-CN" altLang="en-US" sz="2000" b="1">
                <a:solidFill>
                  <a:srgbClr val="FFFFFF"/>
                </a:solidFill>
              </a:endParaRPr>
            </a:p>
          </p:txBody>
        </p:sp>
        <p:sp>
          <p:nvSpPr>
            <p:cNvPr id="71690" name="Rectangle 123"/>
            <p:cNvSpPr>
              <a:spLocks noChangeArrowheads="1"/>
            </p:cNvSpPr>
            <p:nvPr/>
          </p:nvSpPr>
          <p:spPr bwMode="auto">
            <a:xfrm>
              <a:off x="860" y="2859"/>
              <a:ext cx="522"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buFontTx/>
                <a:buNone/>
              </a:pPr>
              <a:r>
                <a:rPr kumimoji="1" lang="zh-CN" altLang="en-US" sz="2000" b="1" i="1">
                  <a:solidFill>
                    <a:srgbClr val="FFFFFF"/>
                  </a:solidFill>
                </a:rPr>
                <a:t>封套</a:t>
              </a:r>
              <a:endParaRPr kumimoji="1" lang="zh-CN" altLang="en-US" sz="2000" b="1">
                <a:solidFill>
                  <a:srgbClr val="FFFFFF"/>
                </a:solidFill>
              </a:endParaRPr>
            </a:p>
          </p:txBody>
        </p:sp>
        <p:sp>
          <p:nvSpPr>
            <p:cNvPr id="71691" name="Line 124"/>
            <p:cNvSpPr>
              <a:spLocks noChangeShapeType="1"/>
            </p:cNvSpPr>
            <p:nvPr/>
          </p:nvSpPr>
          <p:spPr bwMode="auto">
            <a:xfrm flipH="1">
              <a:off x="1213" y="3276"/>
              <a:ext cx="422" cy="138"/>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2" name="Line 125"/>
            <p:cNvSpPr>
              <a:spLocks noChangeShapeType="1"/>
            </p:cNvSpPr>
            <p:nvPr/>
          </p:nvSpPr>
          <p:spPr bwMode="auto">
            <a:xfrm flipH="1" flipV="1">
              <a:off x="1350" y="3036"/>
              <a:ext cx="204" cy="102"/>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693" name="Group 126"/>
            <p:cNvGrpSpPr/>
            <p:nvPr/>
          </p:nvGrpSpPr>
          <p:grpSpPr bwMode="auto">
            <a:xfrm>
              <a:off x="1047" y="1132"/>
              <a:ext cx="1850" cy="2108"/>
              <a:chOff x="715" y="1201"/>
              <a:chExt cx="1850" cy="2108"/>
            </a:xfrm>
          </p:grpSpPr>
          <p:grpSp>
            <p:nvGrpSpPr>
              <p:cNvPr id="71767" name="Group 127"/>
              <p:cNvGrpSpPr/>
              <p:nvPr/>
            </p:nvGrpSpPr>
            <p:grpSpPr bwMode="auto">
              <a:xfrm>
                <a:off x="1467" y="1923"/>
                <a:ext cx="732" cy="732"/>
                <a:chOff x="1467" y="1923"/>
                <a:chExt cx="732" cy="732"/>
              </a:xfrm>
            </p:grpSpPr>
            <p:grpSp>
              <p:nvGrpSpPr>
                <p:cNvPr id="71776" name="Group 128"/>
                <p:cNvGrpSpPr/>
                <p:nvPr/>
              </p:nvGrpSpPr>
              <p:grpSpPr bwMode="auto">
                <a:xfrm>
                  <a:off x="1467" y="1923"/>
                  <a:ext cx="732" cy="732"/>
                  <a:chOff x="1467" y="1923"/>
                  <a:chExt cx="732" cy="732"/>
                </a:xfrm>
              </p:grpSpPr>
              <p:sp>
                <p:nvSpPr>
                  <p:cNvPr id="71785" name="Oval 129"/>
                  <p:cNvSpPr>
                    <a:spLocks noChangeArrowheads="1"/>
                  </p:cNvSpPr>
                  <p:nvPr/>
                </p:nvSpPr>
                <p:spPr bwMode="auto">
                  <a:xfrm>
                    <a:off x="1467" y="1923"/>
                    <a:ext cx="732" cy="732"/>
                  </a:xfrm>
                  <a:prstGeom prst="ellipse">
                    <a:avLst/>
                  </a:prstGeom>
                  <a:solidFill>
                    <a:srgbClr val="FF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6" name="Oval 130"/>
                  <p:cNvSpPr>
                    <a:spLocks noChangeArrowheads="1"/>
                  </p:cNvSpPr>
                  <p:nvPr/>
                </p:nvSpPr>
                <p:spPr bwMode="auto">
                  <a:xfrm>
                    <a:off x="1584" y="2047"/>
                    <a:ext cx="486" cy="486"/>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77" name="Group 131"/>
                <p:cNvGrpSpPr/>
                <p:nvPr/>
              </p:nvGrpSpPr>
              <p:grpSpPr bwMode="auto">
                <a:xfrm>
                  <a:off x="1608" y="2110"/>
                  <a:ext cx="418" cy="381"/>
                  <a:chOff x="1608" y="2110"/>
                  <a:chExt cx="418" cy="381"/>
                </a:xfrm>
              </p:grpSpPr>
              <p:sp>
                <p:nvSpPr>
                  <p:cNvPr id="71778" name="Oval 132"/>
                  <p:cNvSpPr>
                    <a:spLocks noChangeArrowheads="1"/>
                  </p:cNvSpPr>
                  <p:nvPr/>
                </p:nvSpPr>
                <p:spPr bwMode="auto">
                  <a:xfrm>
                    <a:off x="1608" y="2246"/>
                    <a:ext cx="111" cy="112"/>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9" name="Oval 133"/>
                  <p:cNvSpPr>
                    <a:spLocks noChangeArrowheads="1"/>
                  </p:cNvSpPr>
                  <p:nvPr/>
                </p:nvSpPr>
                <p:spPr bwMode="auto">
                  <a:xfrm>
                    <a:off x="1757" y="2246"/>
                    <a:ext cx="112" cy="112"/>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0" name="Oval 134"/>
                  <p:cNvSpPr>
                    <a:spLocks noChangeArrowheads="1"/>
                  </p:cNvSpPr>
                  <p:nvPr/>
                </p:nvSpPr>
                <p:spPr bwMode="auto">
                  <a:xfrm>
                    <a:off x="1914" y="2253"/>
                    <a:ext cx="112" cy="112"/>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1" name="Oval 135"/>
                  <p:cNvSpPr>
                    <a:spLocks noChangeArrowheads="1"/>
                  </p:cNvSpPr>
                  <p:nvPr/>
                </p:nvSpPr>
                <p:spPr bwMode="auto">
                  <a:xfrm>
                    <a:off x="1696" y="2120"/>
                    <a:ext cx="112" cy="111"/>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2" name="Oval 136"/>
                  <p:cNvSpPr>
                    <a:spLocks noChangeArrowheads="1"/>
                  </p:cNvSpPr>
                  <p:nvPr/>
                </p:nvSpPr>
                <p:spPr bwMode="auto">
                  <a:xfrm>
                    <a:off x="1839" y="2110"/>
                    <a:ext cx="112" cy="112"/>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3" name="Oval 137"/>
                  <p:cNvSpPr>
                    <a:spLocks noChangeArrowheads="1"/>
                  </p:cNvSpPr>
                  <p:nvPr/>
                </p:nvSpPr>
                <p:spPr bwMode="auto">
                  <a:xfrm>
                    <a:off x="1689" y="2373"/>
                    <a:ext cx="112" cy="111"/>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4" name="Oval 138"/>
                  <p:cNvSpPr>
                    <a:spLocks noChangeArrowheads="1"/>
                  </p:cNvSpPr>
                  <p:nvPr/>
                </p:nvSpPr>
                <p:spPr bwMode="auto">
                  <a:xfrm>
                    <a:off x="1849" y="2380"/>
                    <a:ext cx="111" cy="111"/>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1768" name="Rectangle 139"/>
              <p:cNvSpPr>
                <a:spLocks noChangeArrowheads="1"/>
              </p:cNvSpPr>
              <p:nvPr/>
            </p:nvSpPr>
            <p:spPr bwMode="auto">
              <a:xfrm>
                <a:off x="808" y="1461"/>
                <a:ext cx="40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a:solidFill>
                      <a:srgbClr val="FFFFFF"/>
                    </a:solidFill>
                  </a:rPr>
                  <a:t>外套</a:t>
                </a:r>
                <a:endParaRPr kumimoji="1" lang="zh-CN" altLang="en-US" sz="2000" b="1">
                  <a:solidFill>
                    <a:srgbClr val="FFFFFF"/>
                  </a:solidFill>
                </a:endParaRPr>
              </a:p>
            </p:txBody>
          </p:sp>
          <p:sp>
            <p:nvSpPr>
              <p:cNvPr id="71769" name="Rectangle 140"/>
              <p:cNvSpPr>
                <a:spLocks noChangeArrowheads="1"/>
              </p:cNvSpPr>
              <p:nvPr/>
            </p:nvSpPr>
            <p:spPr bwMode="auto">
              <a:xfrm>
                <a:off x="2007" y="1201"/>
                <a:ext cx="55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a:solidFill>
                      <a:srgbClr val="FFFFFF"/>
                    </a:solidFill>
                  </a:rPr>
                  <a:t>加强芯</a:t>
                </a:r>
                <a:endParaRPr kumimoji="1" lang="zh-CN" altLang="en-US" sz="2000" b="1">
                  <a:solidFill>
                    <a:srgbClr val="FFFFFF"/>
                  </a:solidFill>
                </a:endParaRPr>
              </a:p>
            </p:txBody>
          </p:sp>
          <p:sp>
            <p:nvSpPr>
              <p:cNvPr id="71770" name="Rectangle 141"/>
              <p:cNvSpPr>
                <a:spLocks noChangeArrowheads="1"/>
              </p:cNvSpPr>
              <p:nvPr/>
            </p:nvSpPr>
            <p:spPr bwMode="auto">
              <a:xfrm>
                <a:off x="715" y="2198"/>
                <a:ext cx="40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i="1">
                    <a:solidFill>
                      <a:srgbClr val="FFFFFF"/>
                    </a:solidFill>
                  </a:rPr>
                  <a:t>光纤</a:t>
                </a:r>
                <a:endParaRPr kumimoji="1" lang="zh-CN" altLang="en-US" sz="2000" b="1">
                  <a:solidFill>
                    <a:srgbClr val="FFFFFF"/>
                  </a:solidFill>
                </a:endParaRPr>
              </a:p>
            </p:txBody>
          </p:sp>
          <p:sp>
            <p:nvSpPr>
              <p:cNvPr id="71771" name="Line 142"/>
              <p:cNvSpPr>
                <a:spLocks noChangeShapeType="1"/>
              </p:cNvSpPr>
              <p:nvPr/>
            </p:nvSpPr>
            <p:spPr bwMode="auto">
              <a:xfrm flipH="1" flipV="1">
                <a:off x="1075" y="2355"/>
                <a:ext cx="598" cy="45"/>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2" name="Line 143"/>
              <p:cNvSpPr>
                <a:spLocks noChangeShapeType="1"/>
              </p:cNvSpPr>
              <p:nvPr/>
            </p:nvSpPr>
            <p:spPr bwMode="auto">
              <a:xfrm flipH="1" flipV="1">
                <a:off x="1309" y="1855"/>
                <a:ext cx="276" cy="189"/>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3" name="Line 144"/>
              <p:cNvSpPr>
                <a:spLocks noChangeShapeType="1"/>
              </p:cNvSpPr>
              <p:nvPr/>
            </p:nvSpPr>
            <p:spPr bwMode="auto">
              <a:xfrm flipV="1">
                <a:off x="1825" y="1725"/>
                <a:ext cx="183" cy="377"/>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4" name="Line 145"/>
              <p:cNvSpPr>
                <a:spLocks noChangeShapeType="1"/>
              </p:cNvSpPr>
              <p:nvPr/>
            </p:nvSpPr>
            <p:spPr bwMode="auto">
              <a:xfrm flipH="1">
                <a:off x="1229" y="2392"/>
                <a:ext cx="458" cy="785"/>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5" name="Line 146"/>
              <p:cNvSpPr>
                <a:spLocks noChangeShapeType="1"/>
              </p:cNvSpPr>
              <p:nvPr/>
            </p:nvSpPr>
            <p:spPr bwMode="auto">
              <a:xfrm flipH="1">
                <a:off x="1665" y="2436"/>
                <a:ext cx="131" cy="873"/>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694" name="Group 147"/>
            <p:cNvGrpSpPr/>
            <p:nvPr/>
          </p:nvGrpSpPr>
          <p:grpSpPr bwMode="auto">
            <a:xfrm>
              <a:off x="2204" y="1227"/>
              <a:ext cx="2938" cy="1852"/>
              <a:chOff x="1884" y="1274"/>
              <a:chExt cx="2938" cy="1852"/>
            </a:xfrm>
          </p:grpSpPr>
          <p:sp>
            <p:nvSpPr>
              <p:cNvPr id="71695" name="Oval 148"/>
              <p:cNvSpPr>
                <a:spLocks noChangeArrowheads="1"/>
              </p:cNvSpPr>
              <p:nvPr/>
            </p:nvSpPr>
            <p:spPr bwMode="auto">
              <a:xfrm>
                <a:off x="2754" y="1864"/>
                <a:ext cx="1316" cy="1262"/>
              </a:xfrm>
              <a:prstGeom prst="ellipse">
                <a:avLst/>
              </a:prstGeom>
              <a:solidFill>
                <a:srgbClr val="FF99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6" name="Oval 149"/>
              <p:cNvSpPr>
                <a:spLocks noChangeArrowheads="1"/>
              </p:cNvSpPr>
              <p:nvPr/>
            </p:nvSpPr>
            <p:spPr bwMode="auto">
              <a:xfrm>
                <a:off x="2929" y="2005"/>
                <a:ext cx="973" cy="973"/>
              </a:xfrm>
              <a:prstGeom prst="ellipse">
                <a:avLst/>
              </a:prstGeom>
              <a:solidFill>
                <a:srgbClr val="CCCC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7" name="Oval 150"/>
              <p:cNvSpPr>
                <a:spLocks noChangeArrowheads="1"/>
              </p:cNvSpPr>
              <p:nvPr/>
            </p:nvSpPr>
            <p:spPr bwMode="auto">
              <a:xfrm>
                <a:off x="3264" y="2332"/>
                <a:ext cx="304" cy="304"/>
              </a:xfrm>
              <a:prstGeom prst="ellipse">
                <a:avLst/>
              </a:prstGeom>
              <a:solidFill>
                <a:srgbClr val="B2B2B2"/>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8" name="Oval 151"/>
              <p:cNvSpPr>
                <a:spLocks noChangeArrowheads="1"/>
              </p:cNvSpPr>
              <p:nvPr/>
            </p:nvSpPr>
            <p:spPr bwMode="auto">
              <a:xfrm>
                <a:off x="3336" y="2401"/>
                <a:ext cx="166" cy="166"/>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9" name="Oval 152"/>
              <p:cNvSpPr>
                <a:spLocks noChangeArrowheads="1"/>
              </p:cNvSpPr>
              <p:nvPr/>
            </p:nvSpPr>
            <p:spPr bwMode="auto">
              <a:xfrm>
                <a:off x="3541" y="2496"/>
                <a:ext cx="308" cy="308"/>
              </a:xfrm>
              <a:prstGeom prst="ellipse">
                <a:avLst/>
              </a:prstGeom>
              <a:solidFill>
                <a:srgbClr val="3333CC"/>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0" name="Oval 153"/>
              <p:cNvSpPr>
                <a:spLocks noChangeArrowheads="1"/>
              </p:cNvSpPr>
              <p:nvPr/>
            </p:nvSpPr>
            <p:spPr bwMode="auto">
              <a:xfrm>
                <a:off x="3591" y="2549"/>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1" name="Oval 154"/>
              <p:cNvSpPr>
                <a:spLocks noChangeArrowheads="1"/>
              </p:cNvSpPr>
              <p:nvPr/>
            </p:nvSpPr>
            <p:spPr bwMode="auto">
              <a:xfrm>
                <a:off x="3253" y="2656"/>
                <a:ext cx="308" cy="308"/>
              </a:xfrm>
              <a:prstGeom prst="ellipse">
                <a:avLst/>
              </a:prstGeom>
              <a:solidFill>
                <a:srgbClr val="00CC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2" name="Oval 155"/>
              <p:cNvSpPr>
                <a:spLocks noChangeArrowheads="1"/>
              </p:cNvSpPr>
              <p:nvPr/>
            </p:nvSpPr>
            <p:spPr bwMode="auto">
              <a:xfrm>
                <a:off x="3303" y="2709"/>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3" name="Oval 156"/>
              <p:cNvSpPr>
                <a:spLocks noChangeArrowheads="1"/>
              </p:cNvSpPr>
              <p:nvPr/>
            </p:nvSpPr>
            <p:spPr bwMode="auto">
              <a:xfrm>
                <a:off x="3547" y="2170"/>
                <a:ext cx="308" cy="308"/>
              </a:xfrm>
              <a:prstGeom prst="ellipse">
                <a:avLst/>
              </a:prstGeom>
              <a:solidFill>
                <a:srgbClr val="33CC33"/>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4" name="Oval 157"/>
              <p:cNvSpPr>
                <a:spLocks noChangeArrowheads="1"/>
              </p:cNvSpPr>
              <p:nvPr/>
            </p:nvSpPr>
            <p:spPr bwMode="auto">
              <a:xfrm>
                <a:off x="3597" y="2223"/>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5" name="Oval 158"/>
              <p:cNvSpPr>
                <a:spLocks noChangeArrowheads="1"/>
              </p:cNvSpPr>
              <p:nvPr/>
            </p:nvSpPr>
            <p:spPr bwMode="auto">
              <a:xfrm>
                <a:off x="3260" y="2009"/>
                <a:ext cx="308" cy="308"/>
              </a:xfrm>
              <a:prstGeom prst="ellipse">
                <a:avLst/>
              </a:prstGeom>
              <a:solidFill>
                <a:srgbClr val="FFFF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6" name="Oval 159"/>
              <p:cNvSpPr>
                <a:spLocks noChangeArrowheads="1"/>
              </p:cNvSpPr>
              <p:nvPr/>
            </p:nvSpPr>
            <p:spPr bwMode="auto">
              <a:xfrm>
                <a:off x="3310" y="2062"/>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7" name="Oval 160"/>
              <p:cNvSpPr>
                <a:spLocks noChangeArrowheads="1"/>
              </p:cNvSpPr>
              <p:nvPr/>
            </p:nvSpPr>
            <p:spPr bwMode="auto">
              <a:xfrm>
                <a:off x="2972" y="2164"/>
                <a:ext cx="308" cy="308"/>
              </a:xfrm>
              <a:prstGeom prst="ellipse">
                <a:avLst/>
              </a:prstGeom>
              <a:solidFill>
                <a:srgbClr val="FF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8" name="Oval 161"/>
              <p:cNvSpPr>
                <a:spLocks noChangeArrowheads="1"/>
              </p:cNvSpPr>
              <p:nvPr/>
            </p:nvSpPr>
            <p:spPr bwMode="auto">
              <a:xfrm>
                <a:off x="3022" y="2217"/>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9" name="Oval 162"/>
              <p:cNvSpPr>
                <a:spLocks noChangeArrowheads="1"/>
              </p:cNvSpPr>
              <p:nvPr/>
            </p:nvSpPr>
            <p:spPr bwMode="auto">
              <a:xfrm>
                <a:off x="2978" y="2489"/>
                <a:ext cx="308" cy="308"/>
              </a:xfrm>
              <a:prstGeom prst="ellipse">
                <a:avLst/>
              </a:prstGeom>
              <a:solidFill>
                <a:srgbClr val="FF0033"/>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0" name="Oval 163"/>
              <p:cNvSpPr>
                <a:spLocks noChangeArrowheads="1"/>
              </p:cNvSpPr>
              <p:nvPr/>
            </p:nvSpPr>
            <p:spPr bwMode="auto">
              <a:xfrm>
                <a:off x="3028" y="2542"/>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711" name="Group 164"/>
              <p:cNvGrpSpPr/>
              <p:nvPr/>
            </p:nvGrpSpPr>
            <p:grpSpPr bwMode="auto">
              <a:xfrm>
                <a:off x="3614" y="2245"/>
                <a:ext cx="174" cy="158"/>
                <a:chOff x="3614" y="2245"/>
                <a:chExt cx="174" cy="158"/>
              </a:xfrm>
            </p:grpSpPr>
            <p:sp>
              <p:nvSpPr>
                <p:cNvPr id="71760" name="Oval 165"/>
                <p:cNvSpPr>
                  <a:spLocks noChangeArrowheads="1"/>
                </p:cNvSpPr>
                <p:nvPr/>
              </p:nvSpPr>
              <p:spPr bwMode="auto">
                <a:xfrm>
                  <a:off x="3614" y="230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1" name="Oval 166"/>
                <p:cNvSpPr>
                  <a:spLocks noChangeArrowheads="1"/>
                </p:cNvSpPr>
                <p:nvPr/>
              </p:nvSpPr>
              <p:spPr bwMode="auto">
                <a:xfrm>
                  <a:off x="3678" y="230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2" name="Oval 167"/>
                <p:cNvSpPr>
                  <a:spLocks noChangeArrowheads="1"/>
                </p:cNvSpPr>
                <p:nvPr/>
              </p:nvSpPr>
              <p:spPr bwMode="auto">
                <a:xfrm>
                  <a:off x="3745" y="2306"/>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3" name="Oval 168"/>
                <p:cNvSpPr>
                  <a:spLocks noChangeArrowheads="1"/>
                </p:cNvSpPr>
                <p:nvPr/>
              </p:nvSpPr>
              <p:spPr bwMode="auto">
                <a:xfrm>
                  <a:off x="3652" y="224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4" name="Oval 169"/>
                <p:cNvSpPr>
                  <a:spLocks noChangeArrowheads="1"/>
                </p:cNvSpPr>
                <p:nvPr/>
              </p:nvSpPr>
              <p:spPr bwMode="auto">
                <a:xfrm>
                  <a:off x="3713" y="2245"/>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5" name="Oval 170"/>
                <p:cNvSpPr>
                  <a:spLocks noChangeArrowheads="1"/>
                </p:cNvSpPr>
                <p:nvPr/>
              </p:nvSpPr>
              <p:spPr bwMode="auto">
                <a:xfrm>
                  <a:off x="3649" y="235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6" name="Oval 171"/>
                <p:cNvSpPr>
                  <a:spLocks noChangeArrowheads="1"/>
                </p:cNvSpPr>
                <p:nvPr/>
              </p:nvSpPr>
              <p:spPr bwMode="auto">
                <a:xfrm>
                  <a:off x="3717" y="2360"/>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2" name="Group 172"/>
              <p:cNvGrpSpPr/>
              <p:nvPr/>
            </p:nvGrpSpPr>
            <p:grpSpPr bwMode="auto">
              <a:xfrm>
                <a:off x="3329" y="2085"/>
                <a:ext cx="174" cy="158"/>
                <a:chOff x="3329" y="2085"/>
                <a:chExt cx="174" cy="158"/>
              </a:xfrm>
            </p:grpSpPr>
            <p:sp>
              <p:nvSpPr>
                <p:cNvPr id="71753" name="Oval 173"/>
                <p:cNvSpPr>
                  <a:spLocks noChangeArrowheads="1"/>
                </p:cNvSpPr>
                <p:nvPr/>
              </p:nvSpPr>
              <p:spPr bwMode="auto">
                <a:xfrm>
                  <a:off x="3329" y="214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4" name="Oval 174"/>
                <p:cNvSpPr>
                  <a:spLocks noChangeArrowheads="1"/>
                </p:cNvSpPr>
                <p:nvPr/>
              </p:nvSpPr>
              <p:spPr bwMode="auto">
                <a:xfrm>
                  <a:off x="3393" y="214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5" name="Oval 175"/>
                <p:cNvSpPr>
                  <a:spLocks noChangeArrowheads="1"/>
                </p:cNvSpPr>
                <p:nvPr/>
              </p:nvSpPr>
              <p:spPr bwMode="auto">
                <a:xfrm>
                  <a:off x="3460" y="2146"/>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6" name="Oval 176"/>
                <p:cNvSpPr>
                  <a:spLocks noChangeArrowheads="1"/>
                </p:cNvSpPr>
                <p:nvPr/>
              </p:nvSpPr>
              <p:spPr bwMode="auto">
                <a:xfrm>
                  <a:off x="3367" y="208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7" name="Oval 177"/>
                <p:cNvSpPr>
                  <a:spLocks noChangeArrowheads="1"/>
                </p:cNvSpPr>
                <p:nvPr/>
              </p:nvSpPr>
              <p:spPr bwMode="auto">
                <a:xfrm>
                  <a:off x="3428" y="2085"/>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8" name="Oval 178"/>
                <p:cNvSpPr>
                  <a:spLocks noChangeArrowheads="1"/>
                </p:cNvSpPr>
                <p:nvPr/>
              </p:nvSpPr>
              <p:spPr bwMode="auto">
                <a:xfrm>
                  <a:off x="3364" y="219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9" name="Oval 179"/>
                <p:cNvSpPr>
                  <a:spLocks noChangeArrowheads="1"/>
                </p:cNvSpPr>
                <p:nvPr/>
              </p:nvSpPr>
              <p:spPr bwMode="auto">
                <a:xfrm>
                  <a:off x="3432" y="2200"/>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3" name="Group 180"/>
              <p:cNvGrpSpPr/>
              <p:nvPr/>
            </p:nvGrpSpPr>
            <p:grpSpPr bwMode="auto">
              <a:xfrm>
                <a:off x="3038" y="2239"/>
                <a:ext cx="174" cy="158"/>
                <a:chOff x="3038" y="2239"/>
                <a:chExt cx="174" cy="158"/>
              </a:xfrm>
            </p:grpSpPr>
            <p:sp>
              <p:nvSpPr>
                <p:cNvPr id="71746" name="Oval 181"/>
                <p:cNvSpPr>
                  <a:spLocks noChangeArrowheads="1"/>
                </p:cNvSpPr>
                <p:nvPr/>
              </p:nvSpPr>
              <p:spPr bwMode="auto">
                <a:xfrm>
                  <a:off x="3038" y="229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7" name="Oval 182"/>
                <p:cNvSpPr>
                  <a:spLocks noChangeArrowheads="1"/>
                </p:cNvSpPr>
                <p:nvPr/>
              </p:nvSpPr>
              <p:spPr bwMode="auto">
                <a:xfrm>
                  <a:off x="3102" y="229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8" name="Oval 183"/>
                <p:cNvSpPr>
                  <a:spLocks noChangeArrowheads="1"/>
                </p:cNvSpPr>
                <p:nvPr/>
              </p:nvSpPr>
              <p:spPr bwMode="auto">
                <a:xfrm>
                  <a:off x="3169" y="2300"/>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9" name="Oval 184"/>
                <p:cNvSpPr>
                  <a:spLocks noChangeArrowheads="1"/>
                </p:cNvSpPr>
                <p:nvPr/>
              </p:nvSpPr>
              <p:spPr bwMode="auto">
                <a:xfrm>
                  <a:off x="3076" y="224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0" name="Oval 185"/>
                <p:cNvSpPr>
                  <a:spLocks noChangeArrowheads="1"/>
                </p:cNvSpPr>
                <p:nvPr/>
              </p:nvSpPr>
              <p:spPr bwMode="auto">
                <a:xfrm>
                  <a:off x="3137" y="223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1" name="Oval 186"/>
                <p:cNvSpPr>
                  <a:spLocks noChangeArrowheads="1"/>
                </p:cNvSpPr>
                <p:nvPr/>
              </p:nvSpPr>
              <p:spPr bwMode="auto">
                <a:xfrm>
                  <a:off x="3073" y="2351"/>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2" name="Oval 187"/>
                <p:cNvSpPr>
                  <a:spLocks noChangeArrowheads="1"/>
                </p:cNvSpPr>
                <p:nvPr/>
              </p:nvSpPr>
              <p:spPr bwMode="auto">
                <a:xfrm>
                  <a:off x="3141" y="2354"/>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4" name="Group 188"/>
              <p:cNvGrpSpPr/>
              <p:nvPr/>
            </p:nvGrpSpPr>
            <p:grpSpPr bwMode="auto">
              <a:xfrm>
                <a:off x="3038" y="2569"/>
                <a:ext cx="174" cy="158"/>
                <a:chOff x="3038" y="2569"/>
                <a:chExt cx="174" cy="158"/>
              </a:xfrm>
            </p:grpSpPr>
            <p:sp>
              <p:nvSpPr>
                <p:cNvPr id="71739" name="Oval 189"/>
                <p:cNvSpPr>
                  <a:spLocks noChangeArrowheads="1"/>
                </p:cNvSpPr>
                <p:nvPr/>
              </p:nvSpPr>
              <p:spPr bwMode="auto">
                <a:xfrm>
                  <a:off x="3038" y="262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0" name="Oval 190"/>
                <p:cNvSpPr>
                  <a:spLocks noChangeArrowheads="1"/>
                </p:cNvSpPr>
                <p:nvPr/>
              </p:nvSpPr>
              <p:spPr bwMode="auto">
                <a:xfrm>
                  <a:off x="3102" y="262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1" name="Oval 191"/>
                <p:cNvSpPr>
                  <a:spLocks noChangeArrowheads="1"/>
                </p:cNvSpPr>
                <p:nvPr/>
              </p:nvSpPr>
              <p:spPr bwMode="auto">
                <a:xfrm>
                  <a:off x="3169" y="2630"/>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2" name="Oval 192"/>
                <p:cNvSpPr>
                  <a:spLocks noChangeArrowheads="1"/>
                </p:cNvSpPr>
                <p:nvPr/>
              </p:nvSpPr>
              <p:spPr bwMode="auto">
                <a:xfrm>
                  <a:off x="3076" y="257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3" name="Oval 193"/>
                <p:cNvSpPr>
                  <a:spLocks noChangeArrowheads="1"/>
                </p:cNvSpPr>
                <p:nvPr/>
              </p:nvSpPr>
              <p:spPr bwMode="auto">
                <a:xfrm>
                  <a:off x="3137" y="256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4" name="Oval 194"/>
                <p:cNvSpPr>
                  <a:spLocks noChangeArrowheads="1"/>
                </p:cNvSpPr>
                <p:nvPr/>
              </p:nvSpPr>
              <p:spPr bwMode="auto">
                <a:xfrm>
                  <a:off x="3073" y="2681"/>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5" name="Oval 195"/>
                <p:cNvSpPr>
                  <a:spLocks noChangeArrowheads="1"/>
                </p:cNvSpPr>
                <p:nvPr/>
              </p:nvSpPr>
              <p:spPr bwMode="auto">
                <a:xfrm>
                  <a:off x="3141" y="2684"/>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5" name="Group 196"/>
              <p:cNvGrpSpPr/>
              <p:nvPr/>
            </p:nvGrpSpPr>
            <p:grpSpPr bwMode="auto">
              <a:xfrm>
                <a:off x="3319" y="2731"/>
                <a:ext cx="174" cy="158"/>
                <a:chOff x="3319" y="2731"/>
                <a:chExt cx="174" cy="158"/>
              </a:xfrm>
            </p:grpSpPr>
            <p:sp>
              <p:nvSpPr>
                <p:cNvPr id="71732" name="Oval 197"/>
                <p:cNvSpPr>
                  <a:spLocks noChangeArrowheads="1"/>
                </p:cNvSpPr>
                <p:nvPr/>
              </p:nvSpPr>
              <p:spPr bwMode="auto">
                <a:xfrm>
                  <a:off x="3319" y="278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3" name="Oval 198"/>
                <p:cNvSpPr>
                  <a:spLocks noChangeArrowheads="1"/>
                </p:cNvSpPr>
                <p:nvPr/>
              </p:nvSpPr>
              <p:spPr bwMode="auto">
                <a:xfrm>
                  <a:off x="3383" y="278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4" name="Oval 199"/>
                <p:cNvSpPr>
                  <a:spLocks noChangeArrowheads="1"/>
                </p:cNvSpPr>
                <p:nvPr/>
              </p:nvSpPr>
              <p:spPr bwMode="auto">
                <a:xfrm>
                  <a:off x="3450" y="2792"/>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5" name="Oval 200"/>
                <p:cNvSpPr>
                  <a:spLocks noChangeArrowheads="1"/>
                </p:cNvSpPr>
                <p:nvPr/>
              </p:nvSpPr>
              <p:spPr bwMode="auto">
                <a:xfrm>
                  <a:off x="3357" y="2735"/>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6" name="Oval 201"/>
                <p:cNvSpPr>
                  <a:spLocks noChangeArrowheads="1"/>
                </p:cNvSpPr>
                <p:nvPr/>
              </p:nvSpPr>
              <p:spPr bwMode="auto">
                <a:xfrm>
                  <a:off x="3418" y="2731"/>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7" name="Oval 202"/>
                <p:cNvSpPr>
                  <a:spLocks noChangeArrowheads="1"/>
                </p:cNvSpPr>
                <p:nvPr/>
              </p:nvSpPr>
              <p:spPr bwMode="auto">
                <a:xfrm>
                  <a:off x="3354" y="284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8" name="Oval 203"/>
                <p:cNvSpPr>
                  <a:spLocks noChangeArrowheads="1"/>
                </p:cNvSpPr>
                <p:nvPr/>
              </p:nvSpPr>
              <p:spPr bwMode="auto">
                <a:xfrm>
                  <a:off x="3422" y="2846"/>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6" name="Group 204"/>
              <p:cNvGrpSpPr/>
              <p:nvPr/>
            </p:nvGrpSpPr>
            <p:grpSpPr bwMode="auto">
              <a:xfrm>
                <a:off x="3607" y="2571"/>
                <a:ext cx="174" cy="158"/>
                <a:chOff x="3607" y="2571"/>
                <a:chExt cx="174" cy="158"/>
              </a:xfrm>
            </p:grpSpPr>
            <p:sp>
              <p:nvSpPr>
                <p:cNvPr id="71725" name="Oval 205"/>
                <p:cNvSpPr>
                  <a:spLocks noChangeArrowheads="1"/>
                </p:cNvSpPr>
                <p:nvPr/>
              </p:nvSpPr>
              <p:spPr bwMode="auto">
                <a:xfrm>
                  <a:off x="3607" y="262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6" name="Oval 206"/>
                <p:cNvSpPr>
                  <a:spLocks noChangeArrowheads="1"/>
                </p:cNvSpPr>
                <p:nvPr/>
              </p:nvSpPr>
              <p:spPr bwMode="auto">
                <a:xfrm>
                  <a:off x="3671" y="262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7" name="Oval 207"/>
                <p:cNvSpPr>
                  <a:spLocks noChangeArrowheads="1"/>
                </p:cNvSpPr>
                <p:nvPr/>
              </p:nvSpPr>
              <p:spPr bwMode="auto">
                <a:xfrm>
                  <a:off x="3738" y="2632"/>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8" name="Oval 208"/>
                <p:cNvSpPr>
                  <a:spLocks noChangeArrowheads="1"/>
                </p:cNvSpPr>
                <p:nvPr/>
              </p:nvSpPr>
              <p:spPr bwMode="auto">
                <a:xfrm>
                  <a:off x="3645" y="2575"/>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9" name="Oval 209"/>
                <p:cNvSpPr>
                  <a:spLocks noChangeArrowheads="1"/>
                </p:cNvSpPr>
                <p:nvPr/>
              </p:nvSpPr>
              <p:spPr bwMode="auto">
                <a:xfrm>
                  <a:off x="3706" y="2571"/>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0" name="Oval 210"/>
                <p:cNvSpPr>
                  <a:spLocks noChangeArrowheads="1"/>
                </p:cNvSpPr>
                <p:nvPr/>
              </p:nvSpPr>
              <p:spPr bwMode="auto">
                <a:xfrm>
                  <a:off x="3642" y="268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1" name="Oval 211"/>
                <p:cNvSpPr>
                  <a:spLocks noChangeArrowheads="1"/>
                </p:cNvSpPr>
                <p:nvPr/>
              </p:nvSpPr>
              <p:spPr bwMode="auto">
                <a:xfrm>
                  <a:off x="3710" y="2686"/>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717" name="Rectangle 212"/>
              <p:cNvSpPr>
                <a:spLocks noChangeArrowheads="1"/>
              </p:cNvSpPr>
              <p:nvPr/>
            </p:nvSpPr>
            <p:spPr bwMode="auto">
              <a:xfrm>
                <a:off x="3580" y="1274"/>
                <a:ext cx="40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i="1">
                    <a:solidFill>
                      <a:srgbClr val="FFFFFF"/>
                    </a:solidFill>
                  </a:rPr>
                  <a:t>外鞘</a:t>
                </a:r>
                <a:endParaRPr kumimoji="1" lang="zh-CN" altLang="en-US" sz="2000" b="1">
                  <a:solidFill>
                    <a:srgbClr val="FFFFFF"/>
                  </a:solidFill>
                </a:endParaRPr>
              </a:p>
            </p:txBody>
          </p:sp>
          <p:sp>
            <p:nvSpPr>
              <p:cNvPr id="71718" name="Rectangle 213"/>
              <p:cNvSpPr>
                <a:spLocks noChangeArrowheads="1"/>
              </p:cNvSpPr>
              <p:nvPr/>
            </p:nvSpPr>
            <p:spPr bwMode="auto">
              <a:xfrm>
                <a:off x="4264" y="2190"/>
                <a:ext cx="55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i="1">
                    <a:solidFill>
                      <a:srgbClr val="FFFFFF"/>
                    </a:solidFill>
                  </a:rPr>
                  <a:t>加强芯</a:t>
                </a:r>
                <a:endParaRPr kumimoji="1" lang="zh-CN" altLang="en-US" sz="2000" b="1">
                  <a:solidFill>
                    <a:srgbClr val="FFFFFF"/>
                  </a:solidFill>
                </a:endParaRPr>
              </a:p>
            </p:txBody>
          </p:sp>
          <p:sp>
            <p:nvSpPr>
              <p:cNvPr id="71719" name="Rectangle 214"/>
              <p:cNvSpPr>
                <a:spLocks noChangeArrowheads="1"/>
              </p:cNvSpPr>
              <p:nvPr/>
            </p:nvSpPr>
            <p:spPr bwMode="auto">
              <a:xfrm>
                <a:off x="4206" y="2874"/>
                <a:ext cx="55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i="1">
                    <a:solidFill>
                      <a:srgbClr val="FFFFFF"/>
                    </a:solidFill>
                  </a:rPr>
                  <a:t>光纤束</a:t>
                </a:r>
                <a:endParaRPr kumimoji="1" lang="zh-CN" altLang="en-US" sz="2000" b="1" i="1">
                  <a:solidFill>
                    <a:srgbClr val="FFFFFF"/>
                  </a:solidFill>
                </a:endParaRPr>
              </a:p>
            </p:txBody>
          </p:sp>
          <p:sp>
            <p:nvSpPr>
              <p:cNvPr id="71720" name="Line 215"/>
              <p:cNvSpPr>
                <a:spLocks noChangeShapeType="1"/>
              </p:cNvSpPr>
              <p:nvPr/>
            </p:nvSpPr>
            <p:spPr bwMode="auto">
              <a:xfrm>
                <a:off x="3840" y="2720"/>
                <a:ext cx="370" cy="174"/>
              </a:xfrm>
              <a:prstGeom prst="line">
                <a:avLst/>
              </a:prstGeom>
              <a:noFill/>
              <a:ln w="25399">
                <a:solidFill>
                  <a:srgbClr val="FFFF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1" name="Line 216"/>
              <p:cNvSpPr>
                <a:spLocks noChangeShapeType="1"/>
              </p:cNvSpPr>
              <p:nvPr/>
            </p:nvSpPr>
            <p:spPr bwMode="auto">
              <a:xfrm flipV="1">
                <a:off x="3587" y="2356"/>
                <a:ext cx="682" cy="125"/>
              </a:xfrm>
              <a:prstGeom prst="line">
                <a:avLst/>
              </a:prstGeom>
              <a:noFill/>
              <a:ln w="25399">
                <a:solidFill>
                  <a:srgbClr val="FFFF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2" name="Line 217"/>
              <p:cNvSpPr>
                <a:spLocks noChangeShapeType="1"/>
              </p:cNvSpPr>
              <p:nvPr/>
            </p:nvSpPr>
            <p:spPr bwMode="auto">
              <a:xfrm flipV="1">
                <a:off x="3574" y="1651"/>
                <a:ext cx="120" cy="235"/>
              </a:xfrm>
              <a:prstGeom prst="line">
                <a:avLst/>
              </a:prstGeom>
              <a:noFill/>
              <a:ln w="25399">
                <a:solidFill>
                  <a:srgbClr val="FFFF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3" name="Line 218"/>
              <p:cNvSpPr>
                <a:spLocks noChangeShapeType="1"/>
              </p:cNvSpPr>
              <p:nvPr/>
            </p:nvSpPr>
            <p:spPr bwMode="auto">
              <a:xfrm>
                <a:off x="1898" y="1941"/>
                <a:ext cx="1215" cy="226"/>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4" name="Line 219"/>
              <p:cNvSpPr>
                <a:spLocks noChangeShapeType="1"/>
              </p:cNvSpPr>
              <p:nvPr/>
            </p:nvSpPr>
            <p:spPr bwMode="auto">
              <a:xfrm flipV="1">
                <a:off x="1884" y="2472"/>
                <a:ext cx="1229" cy="167"/>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多模光纤与单模光纤</a:t>
            </a:r>
            <a:endParaRPr lang="zh-CN" altLang="en-US" dirty="0"/>
          </a:p>
        </p:txBody>
      </p:sp>
      <p:sp>
        <p:nvSpPr>
          <p:cNvPr id="3" name="内容占位符 2"/>
          <p:cNvSpPr>
            <a:spLocks noGrp="1"/>
          </p:cNvSpPr>
          <p:nvPr>
            <p:ph idx="1"/>
          </p:nvPr>
        </p:nvSpPr>
        <p:spPr>
          <a:xfrm>
            <a:off x="1031983" y="1843812"/>
            <a:ext cx="8346723" cy="3332816"/>
          </a:xfrm>
        </p:spPr>
        <p:txBody>
          <a:bodyPr/>
          <a:lstStyle/>
          <a:p>
            <a:r>
              <a:rPr lang="zh-CN" altLang="zh-CN" dirty="0">
                <a:solidFill>
                  <a:srgbClr val="FF0000"/>
                </a:solidFill>
              </a:rPr>
              <a:t>多模光纤</a:t>
            </a:r>
            <a:r>
              <a:rPr lang="en-US" altLang="zh-CN" dirty="0">
                <a:solidFill>
                  <a:srgbClr val="FF0000"/>
                </a:solidFill>
              </a:rPr>
              <a:t> </a:t>
            </a:r>
            <a:endParaRPr lang="en-US" altLang="zh-CN" dirty="0">
              <a:solidFill>
                <a:srgbClr val="FF0000"/>
              </a:solidFill>
            </a:endParaRPr>
          </a:p>
          <a:p>
            <a:pPr marL="457200" lvl="1" indent="0">
              <a:buNone/>
            </a:pPr>
            <a:r>
              <a:rPr lang="zh-CN" altLang="zh-CN" sz="3200" dirty="0"/>
              <a:t>可以存在多条不同角度入射的光线在一条光纤中传输。这种光纤就称为</a:t>
            </a:r>
            <a:r>
              <a:rPr lang="zh-CN" altLang="zh-CN" sz="3200" dirty="0">
                <a:solidFill>
                  <a:srgbClr val="0000CC"/>
                </a:solidFill>
              </a:rPr>
              <a:t>多模光纤</a:t>
            </a:r>
            <a:r>
              <a:rPr lang="zh-CN" altLang="en-US" sz="3200" dirty="0">
                <a:solidFill>
                  <a:srgbClr val="0000CC"/>
                </a:solidFill>
              </a:rPr>
              <a:t>。</a:t>
            </a:r>
            <a:endParaRPr lang="en-US" altLang="zh-CN" sz="3200" dirty="0">
              <a:solidFill>
                <a:srgbClr val="0000CC"/>
              </a:solidFill>
            </a:endParaRPr>
          </a:p>
          <a:p>
            <a:r>
              <a:rPr lang="zh-CN" altLang="zh-CN" dirty="0">
                <a:solidFill>
                  <a:srgbClr val="FF0000"/>
                </a:solidFill>
              </a:rPr>
              <a:t>单模光纤</a:t>
            </a:r>
            <a:endParaRPr lang="en-US" altLang="zh-CN" dirty="0">
              <a:solidFill>
                <a:srgbClr val="FF0000"/>
              </a:solidFill>
            </a:endParaRPr>
          </a:p>
          <a:p>
            <a:pPr marL="457200" lvl="1" indent="0">
              <a:buNone/>
            </a:pPr>
            <a:r>
              <a:rPr lang="zh-CN" altLang="zh-CN" sz="3200" dirty="0"/>
              <a:t>若光纤的直径减小到只有一个光的波长，则光纤就像一根波导那样，它可使光线一直向前传播，而不会产生多次反射。这样的光纤称为</a:t>
            </a:r>
            <a:r>
              <a:rPr lang="zh-CN" altLang="zh-CN" sz="3200" dirty="0">
                <a:solidFill>
                  <a:srgbClr val="0000CC"/>
                </a:solidFill>
              </a:rPr>
              <a:t>单模光纤</a:t>
            </a:r>
            <a:r>
              <a:rPr lang="zh-CN" altLang="en-US" sz="3200" dirty="0">
                <a:solidFill>
                  <a:srgbClr val="0000CC"/>
                </a:solidFill>
              </a:rPr>
              <a:t>。</a:t>
            </a:r>
            <a:endParaRPr lang="zh-CN" altLang="en-US" sz="3200" dirty="0">
              <a:solidFill>
                <a:srgbClr val="0000CC"/>
              </a:solidFill>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65" name="Rectangle 29"/>
          <p:cNvSpPr>
            <a:spLocks noGrp="1" noChangeArrowheads="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多模光纤与单模光纤</a:t>
            </a:r>
            <a:endParaRPr lang="zh-CN" altLang="en-US" dirty="0">
              <a:latin typeface="Times New Roman" panose="02020603050405020304" pitchFamily="18" charset="0"/>
              <a:cs typeface="Times New Roman" panose="02020603050405020304" pitchFamily="18" charset="0"/>
            </a:endParaRPr>
          </a:p>
        </p:txBody>
      </p:sp>
      <p:grpSp>
        <p:nvGrpSpPr>
          <p:cNvPr id="116738" name="Group 2"/>
          <p:cNvGrpSpPr/>
          <p:nvPr/>
        </p:nvGrpSpPr>
        <p:grpSpPr bwMode="auto">
          <a:xfrm>
            <a:off x="213327" y="3789265"/>
            <a:ext cx="9708224" cy="1550987"/>
            <a:chOff x="71" y="2709"/>
            <a:chExt cx="5645" cy="977"/>
          </a:xfrm>
        </p:grpSpPr>
        <p:grpSp>
          <p:nvGrpSpPr>
            <p:cNvPr id="116739" name="Group 3"/>
            <p:cNvGrpSpPr/>
            <p:nvPr/>
          </p:nvGrpSpPr>
          <p:grpSpPr bwMode="auto">
            <a:xfrm>
              <a:off x="682" y="3158"/>
              <a:ext cx="4476" cy="528"/>
              <a:chOff x="682" y="3072"/>
              <a:chExt cx="4476" cy="528"/>
            </a:xfrm>
          </p:grpSpPr>
          <p:sp>
            <p:nvSpPr>
              <p:cNvPr id="116740" name="Rectangle 4"/>
              <p:cNvSpPr>
                <a:spLocks noChangeArrowheads="1"/>
              </p:cNvSpPr>
              <p:nvPr/>
            </p:nvSpPr>
            <p:spPr bwMode="auto">
              <a:xfrm>
                <a:off x="768" y="3168"/>
                <a:ext cx="4320" cy="336"/>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116741" name="Group 5"/>
              <p:cNvGrpSpPr/>
              <p:nvPr/>
            </p:nvGrpSpPr>
            <p:grpSpPr bwMode="auto">
              <a:xfrm>
                <a:off x="682" y="3072"/>
                <a:ext cx="4476" cy="528"/>
                <a:chOff x="682" y="3072"/>
                <a:chExt cx="4476" cy="528"/>
              </a:xfrm>
            </p:grpSpPr>
            <p:sp>
              <p:nvSpPr>
                <p:cNvPr id="116742" name="Rectangle 6"/>
                <p:cNvSpPr>
                  <a:spLocks noChangeArrowheads="1"/>
                </p:cNvSpPr>
                <p:nvPr/>
              </p:nvSpPr>
              <p:spPr bwMode="auto">
                <a:xfrm>
                  <a:off x="768" y="3072"/>
                  <a:ext cx="4320" cy="24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3" name="Rectangle 7"/>
                <p:cNvSpPr>
                  <a:spLocks noChangeArrowheads="1"/>
                </p:cNvSpPr>
                <p:nvPr/>
              </p:nvSpPr>
              <p:spPr bwMode="auto">
                <a:xfrm>
                  <a:off x="768" y="3360"/>
                  <a:ext cx="4320" cy="24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4" name="Line 8"/>
                <p:cNvSpPr>
                  <a:spLocks noChangeShapeType="1"/>
                </p:cNvSpPr>
                <p:nvPr/>
              </p:nvSpPr>
              <p:spPr bwMode="auto">
                <a:xfrm>
                  <a:off x="768" y="307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5" name="Line 9"/>
                <p:cNvSpPr>
                  <a:spLocks noChangeShapeType="1"/>
                </p:cNvSpPr>
                <p:nvPr/>
              </p:nvSpPr>
              <p:spPr bwMode="auto">
                <a:xfrm>
                  <a:off x="768" y="331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6" name="Line 10"/>
                <p:cNvSpPr>
                  <a:spLocks noChangeShapeType="1"/>
                </p:cNvSpPr>
                <p:nvPr/>
              </p:nvSpPr>
              <p:spPr bwMode="auto">
                <a:xfrm>
                  <a:off x="768" y="336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7" name="Line 11"/>
                <p:cNvSpPr>
                  <a:spLocks noChangeShapeType="1"/>
                </p:cNvSpPr>
                <p:nvPr/>
              </p:nvSpPr>
              <p:spPr bwMode="auto">
                <a:xfrm>
                  <a:off x="768" y="360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8" name="Line 12"/>
                <p:cNvSpPr>
                  <a:spLocks noChangeShapeType="1"/>
                </p:cNvSpPr>
                <p:nvPr/>
              </p:nvSpPr>
              <p:spPr bwMode="auto">
                <a:xfrm>
                  <a:off x="682" y="3333"/>
                  <a:ext cx="4476" cy="3"/>
                </a:xfrm>
                <a:prstGeom prst="line">
                  <a:avLst/>
                </a:prstGeom>
                <a:noFill/>
                <a:ln w="9525">
                  <a:solidFill>
                    <a:schemeClr val="tx1"/>
                  </a:solidFill>
                  <a:prstDash val="lgDash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grpSp>
          <p:nvGrpSpPr>
            <p:cNvPr id="116749" name="Group 13"/>
            <p:cNvGrpSpPr/>
            <p:nvPr/>
          </p:nvGrpSpPr>
          <p:grpSpPr bwMode="auto">
            <a:xfrm>
              <a:off x="71" y="2840"/>
              <a:ext cx="5645" cy="818"/>
              <a:chOff x="71" y="2930"/>
              <a:chExt cx="5645" cy="818"/>
            </a:xfrm>
          </p:grpSpPr>
          <p:grpSp>
            <p:nvGrpSpPr>
              <p:cNvPr id="116750" name="Group 14"/>
              <p:cNvGrpSpPr/>
              <p:nvPr/>
            </p:nvGrpSpPr>
            <p:grpSpPr bwMode="auto">
              <a:xfrm>
                <a:off x="71" y="2930"/>
                <a:ext cx="704" cy="818"/>
                <a:chOff x="71" y="2930"/>
                <a:chExt cx="704" cy="818"/>
              </a:xfrm>
            </p:grpSpPr>
            <p:grpSp>
              <p:nvGrpSpPr>
                <p:cNvPr id="116751" name="Group 15"/>
                <p:cNvGrpSpPr/>
                <p:nvPr/>
              </p:nvGrpSpPr>
              <p:grpSpPr bwMode="auto">
                <a:xfrm>
                  <a:off x="158" y="3220"/>
                  <a:ext cx="480" cy="528"/>
                  <a:chOff x="240" y="2448"/>
                  <a:chExt cx="480" cy="528"/>
                </a:xfrm>
              </p:grpSpPr>
              <p:grpSp>
                <p:nvGrpSpPr>
                  <p:cNvPr id="116752" name="Group 16"/>
                  <p:cNvGrpSpPr/>
                  <p:nvPr/>
                </p:nvGrpSpPr>
                <p:grpSpPr bwMode="auto">
                  <a:xfrm>
                    <a:off x="240" y="2448"/>
                    <a:ext cx="480" cy="528"/>
                    <a:chOff x="240" y="2448"/>
                    <a:chExt cx="672" cy="672"/>
                  </a:xfrm>
                </p:grpSpPr>
                <p:sp>
                  <p:nvSpPr>
                    <p:cNvPr id="116753"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54" name="Line 18"/>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55" name="Freeform 19"/>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56" name="Text Box 20"/>
                <p:cNvSpPr txBox="1">
                  <a:spLocks noChangeArrowheads="1"/>
                </p:cNvSpPr>
                <p:nvPr/>
              </p:nvSpPr>
              <p:spPr bwMode="auto">
                <a:xfrm>
                  <a:off x="71" y="2930"/>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输入脉冲</a:t>
                  </a:r>
                  <a:endPar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116757" name="Group 21"/>
              <p:cNvGrpSpPr/>
              <p:nvPr/>
            </p:nvGrpSpPr>
            <p:grpSpPr bwMode="auto">
              <a:xfrm>
                <a:off x="5012" y="2947"/>
                <a:ext cx="704" cy="801"/>
                <a:chOff x="5012" y="2947"/>
                <a:chExt cx="704" cy="801"/>
              </a:xfrm>
            </p:grpSpPr>
            <p:sp>
              <p:nvSpPr>
                <p:cNvPr id="116758" name="Text Box 22"/>
                <p:cNvSpPr txBox="1">
                  <a:spLocks noChangeArrowheads="1"/>
                </p:cNvSpPr>
                <p:nvPr/>
              </p:nvSpPr>
              <p:spPr bwMode="auto">
                <a:xfrm>
                  <a:off x="5012" y="2947"/>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输出脉冲</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116759" name="Group 23"/>
                <p:cNvGrpSpPr/>
                <p:nvPr/>
              </p:nvGrpSpPr>
              <p:grpSpPr bwMode="auto">
                <a:xfrm>
                  <a:off x="5148" y="3220"/>
                  <a:ext cx="480" cy="528"/>
                  <a:chOff x="240" y="2448"/>
                  <a:chExt cx="480" cy="528"/>
                </a:xfrm>
              </p:grpSpPr>
              <p:grpSp>
                <p:nvGrpSpPr>
                  <p:cNvPr id="116760" name="Group 24"/>
                  <p:cNvGrpSpPr/>
                  <p:nvPr/>
                </p:nvGrpSpPr>
                <p:grpSpPr bwMode="auto">
                  <a:xfrm>
                    <a:off x="240" y="2448"/>
                    <a:ext cx="480" cy="528"/>
                    <a:chOff x="240" y="2448"/>
                    <a:chExt cx="672" cy="672"/>
                  </a:xfrm>
                </p:grpSpPr>
                <p:sp>
                  <p:nvSpPr>
                    <p:cNvPr id="116761"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62" name="Line 26"/>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63" name="Freeform 27"/>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grpSp>
        <p:sp>
          <p:nvSpPr>
            <p:cNvPr id="116764" name="Text Box 28"/>
            <p:cNvSpPr txBox="1">
              <a:spLocks noChangeArrowheads="1"/>
            </p:cNvSpPr>
            <p:nvPr/>
          </p:nvSpPr>
          <p:spPr bwMode="auto">
            <a:xfrm>
              <a:off x="1948" y="2709"/>
              <a:ext cx="266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单模光纤（</a:t>
              </a:r>
              <a:r>
                <a:rPr lang="en-US" altLang="zh-CN"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8~10</a:t>
              </a:r>
              <a:r>
                <a:rPr lang="en-US" altLang="zh-CN"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m</a:t>
              </a:r>
              <a:r>
                <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66" name="Freeform 30"/>
          <p:cNvSpPr/>
          <p:nvPr/>
        </p:nvSpPr>
        <p:spPr bwMode="auto">
          <a:xfrm>
            <a:off x="1494572" y="2514501"/>
            <a:ext cx="7326313" cy="533400"/>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Lst>
            <a:ahLst/>
            <a:cxnLst>
              <a:cxn ang="0">
                <a:pos x="T0" y="T1"/>
              </a:cxn>
              <a:cxn ang="0">
                <a:pos x="T2" y="T3"/>
              </a:cxn>
              <a:cxn ang="0">
                <a:pos x="T4" y="T5"/>
              </a:cxn>
              <a:cxn ang="0">
                <a:pos x="T6" y="T7"/>
              </a:cxn>
              <a:cxn ang="0">
                <a:pos x="T8" y="T9"/>
              </a:cxn>
            </a:cxnLst>
            <a:rect l="0" t="0" r="r" b="b"/>
            <a:pathLst>
              <a:path w="4260" h="336">
                <a:moveTo>
                  <a:pt x="0" y="150"/>
                </a:moveTo>
                <a:lnTo>
                  <a:pt x="666" y="0"/>
                </a:lnTo>
                <a:lnTo>
                  <a:pt x="2310" y="336"/>
                </a:lnTo>
                <a:lnTo>
                  <a:pt x="3936" y="0"/>
                </a:lnTo>
                <a:lnTo>
                  <a:pt x="4260" y="72"/>
                </a:lnTo>
              </a:path>
            </a:pathLst>
          </a:custGeom>
          <a:noFill/>
          <a:ln w="38100" cmpd="sng">
            <a:solidFill>
              <a:srgbClr val="C000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67" name="Rectangle 31"/>
          <p:cNvSpPr>
            <a:spLocks noChangeArrowheads="1"/>
          </p:cNvSpPr>
          <p:nvPr/>
        </p:nvSpPr>
        <p:spPr bwMode="auto">
          <a:xfrm>
            <a:off x="1377626" y="2143026"/>
            <a:ext cx="7429500" cy="38100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68" name="Rectangle 32"/>
          <p:cNvSpPr>
            <a:spLocks noChangeArrowheads="1"/>
          </p:cNvSpPr>
          <p:nvPr/>
        </p:nvSpPr>
        <p:spPr bwMode="auto">
          <a:xfrm>
            <a:off x="1394824" y="3055839"/>
            <a:ext cx="7429500" cy="38100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116769" name="Group 33"/>
          <p:cNvGrpSpPr/>
          <p:nvPr/>
        </p:nvGrpSpPr>
        <p:grpSpPr bwMode="auto">
          <a:xfrm>
            <a:off x="1394824" y="2141439"/>
            <a:ext cx="7429500" cy="1295400"/>
            <a:chOff x="912" y="912"/>
            <a:chExt cx="4608" cy="816"/>
          </a:xfrm>
        </p:grpSpPr>
        <p:sp>
          <p:nvSpPr>
            <p:cNvPr id="116770" name="Line 34"/>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1" name="Line 35"/>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2" name="Line 36"/>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3" name="Line 37"/>
            <p:cNvSpPr>
              <a:spLocks noChangeShapeType="1"/>
            </p:cNvSpPr>
            <p:nvPr/>
          </p:nvSpPr>
          <p:spPr bwMode="auto">
            <a:xfrm>
              <a:off x="912" y="172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74" name="Line 38"/>
          <p:cNvSpPr>
            <a:spLocks noChangeShapeType="1"/>
          </p:cNvSpPr>
          <p:nvPr/>
        </p:nvSpPr>
        <p:spPr bwMode="auto">
          <a:xfrm>
            <a:off x="1246922" y="2784377"/>
            <a:ext cx="7697788" cy="4763"/>
          </a:xfrm>
          <a:prstGeom prst="line">
            <a:avLst/>
          </a:prstGeom>
          <a:noFill/>
          <a:ln w="9525">
            <a:solidFill>
              <a:schemeClr val="tx1"/>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116775" name="Group 39"/>
          <p:cNvGrpSpPr/>
          <p:nvPr/>
        </p:nvGrpSpPr>
        <p:grpSpPr bwMode="auto">
          <a:xfrm>
            <a:off x="213328" y="1936653"/>
            <a:ext cx="9708224" cy="1271588"/>
            <a:chOff x="71" y="1305"/>
            <a:chExt cx="5645" cy="801"/>
          </a:xfrm>
        </p:grpSpPr>
        <p:grpSp>
          <p:nvGrpSpPr>
            <p:cNvPr id="116776" name="Group 40"/>
            <p:cNvGrpSpPr/>
            <p:nvPr/>
          </p:nvGrpSpPr>
          <p:grpSpPr bwMode="auto">
            <a:xfrm>
              <a:off x="71" y="1313"/>
              <a:ext cx="704" cy="793"/>
              <a:chOff x="71" y="1313"/>
              <a:chExt cx="704" cy="793"/>
            </a:xfrm>
          </p:grpSpPr>
          <p:sp>
            <p:nvSpPr>
              <p:cNvPr id="116777"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8" name="Line 42"/>
              <p:cNvSpPr>
                <a:spLocks noChangeShapeType="1"/>
              </p:cNvSpPr>
              <p:nvPr/>
            </p:nvSpPr>
            <p:spPr bwMode="auto">
              <a:xfrm>
                <a:off x="417"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9" name="Freeform 43"/>
              <p:cNvSpPr/>
              <p:nvPr/>
            </p:nvSpPr>
            <p:spPr bwMode="auto">
              <a:xfrm>
                <a:off x="177" y="158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0" name="Text Box 44"/>
              <p:cNvSpPr txBox="1">
                <a:spLocks noChangeArrowheads="1"/>
              </p:cNvSpPr>
              <p:nvPr/>
            </p:nvSpPr>
            <p:spPr bwMode="auto">
              <a:xfrm>
                <a:off x="71" y="1313"/>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输入脉冲</a:t>
                </a:r>
                <a:endPar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116781" name="Group 45"/>
            <p:cNvGrpSpPr/>
            <p:nvPr/>
          </p:nvGrpSpPr>
          <p:grpSpPr bwMode="auto">
            <a:xfrm>
              <a:off x="5012" y="1305"/>
              <a:ext cx="704" cy="801"/>
              <a:chOff x="5012" y="1305"/>
              <a:chExt cx="704" cy="801"/>
            </a:xfrm>
          </p:grpSpPr>
          <p:sp>
            <p:nvSpPr>
              <p:cNvPr id="116782"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3" name="Line 47"/>
              <p:cNvSpPr>
                <a:spLocks noChangeShapeType="1"/>
              </p:cNvSpPr>
              <p:nvPr/>
            </p:nvSpPr>
            <p:spPr bwMode="auto">
              <a:xfrm>
                <a:off x="5348"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4" name="Freeform 48"/>
              <p:cNvSpPr/>
              <p:nvPr/>
            </p:nvSpPr>
            <p:spPr bwMode="auto">
              <a:xfrm>
                <a:off x="5108" y="1726"/>
                <a:ext cx="480" cy="222"/>
              </a:xfrm>
              <a:custGeom>
                <a:avLst/>
                <a:gdLst>
                  <a:gd name="T0" fmla="*/ 0 w 678"/>
                  <a:gd name="T1" fmla="*/ 280 h 283"/>
                  <a:gd name="T2" fmla="*/ 87 w 678"/>
                  <a:gd name="T3" fmla="*/ 244 h 283"/>
                  <a:gd name="T4" fmla="*/ 150 w 678"/>
                  <a:gd name="T5" fmla="*/ 193 h 283"/>
                  <a:gd name="T6" fmla="*/ 201 w 678"/>
                  <a:gd name="T7" fmla="*/ 130 h 283"/>
                  <a:gd name="T8" fmla="*/ 258 w 678"/>
                  <a:gd name="T9" fmla="*/ 43 h 283"/>
                  <a:gd name="T10" fmla="*/ 339 w 678"/>
                  <a:gd name="T11" fmla="*/ 1 h 283"/>
                  <a:gd name="T12" fmla="*/ 426 w 678"/>
                  <a:gd name="T13" fmla="*/ 37 h 283"/>
                  <a:gd name="T14" fmla="*/ 492 w 678"/>
                  <a:gd name="T15" fmla="*/ 139 h 283"/>
                  <a:gd name="T16" fmla="*/ 528 w 678"/>
                  <a:gd name="T17" fmla="*/ 190 h 283"/>
                  <a:gd name="T18" fmla="*/ 591 w 678"/>
                  <a:gd name="T19" fmla="*/ 238 h 283"/>
                  <a:gd name="T20" fmla="*/ 678 w 678"/>
                  <a:gd name="T21"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5" name="Text Box 49"/>
              <p:cNvSpPr txBox="1">
                <a:spLocks noChangeArrowheads="1"/>
              </p:cNvSpPr>
              <p:nvPr/>
            </p:nvSpPr>
            <p:spPr bwMode="auto">
              <a:xfrm>
                <a:off x="5012" y="1305"/>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输出脉冲</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sp>
        <p:nvSpPr>
          <p:cNvPr id="116786" name="Line 50"/>
          <p:cNvSpPr>
            <a:spLocks noChangeShapeType="1"/>
          </p:cNvSpPr>
          <p:nvPr/>
        </p:nvSpPr>
        <p:spPr bwMode="auto">
          <a:xfrm flipV="1">
            <a:off x="1412023" y="4921152"/>
            <a:ext cx="7530968" cy="11113"/>
          </a:xfrm>
          <a:prstGeom prst="line">
            <a:avLst/>
          </a:prstGeom>
          <a:noFill/>
          <a:ln w="381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7" name="Freeform 51"/>
          <p:cNvSpPr/>
          <p:nvPr/>
        </p:nvSpPr>
        <p:spPr bwMode="auto">
          <a:xfrm>
            <a:off x="1377626" y="2514502"/>
            <a:ext cx="7422621" cy="523875"/>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Lst>
            <a:ahLst/>
            <a:cxnLst>
              <a:cxn ang="0">
                <a:pos x="T0" y="T1"/>
              </a:cxn>
              <a:cxn ang="0">
                <a:pos x="T2" y="T3"/>
              </a:cxn>
              <a:cxn ang="0">
                <a:pos x="T4" y="T5"/>
              </a:cxn>
              <a:cxn ang="0">
                <a:pos x="T6" y="T7"/>
              </a:cxn>
              <a:cxn ang="0">
                <a:pos x="T8" y="T9"/>
              </a:cxn>
              <a:cxn ang="0">
                <a:pos x="T10" y="T11"/>
              </a:cxn>
            </a:cxnLst>
            <a:rect l="0" t="0" r="r" b="b"/>
            <a:pathLst>
              <a:path w="4316" h="330">
                <a:moveTo>
                  <a:pt x="0" y="128"/>
                </a:moveTo>
                <a:lnTo>
                  <a:pt x="434" y="0"/>
                </a:lnTo>
                <a:lnTo>
                  <a:pt x="1586" y="330"/>
                </a:lnTo>
                <a:lnTo>
                  <a:pt x="2738" y="0"/>
                </a:lnTo>
                <a:lnTo>
                  <a:pt x="3944" y="330"/>
                </a:lnTo>
                <a:lnTo>
                  <a:pt x="4316" y="204"/>
                </a:lnTo>
              </a:path>
            </a:pathLst>
          </a:custGeom>
          <a:noFill/>
          <a:ln w="38100" cmpd="sng">
            <a:solidFill>
              <a:srgbClr val="C000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8" name="Text Box 52"/>
          <p:cNvSpPr txBox="1">
            <a:spLocks noChangeArrowheads="1"/>
          </p:cNvSpPr>
          <p:nvPr/>
        </p:nvSpPr>
        <p:spPr bwMode="auto">
          <a:xfrm>
            <a:off x="3512840" y="1412776"/>
            <a:ext cx="47746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多模光纤（</a:t>
            </a:r>
            <a:r>
              <a:rPr lang="en-US" altLang="zh-CN"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15~50</a:t>
            </a:r>
            <a:r>
              <a:rPr lang="en-US" altLang="zh-CN"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m</a:t>
            </a:r>
            <a:r>
              <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矩形 1"/>
          <p:cNvSpPr/>
          <p:nvPr/>
        </p:nvSpPr>
        <p:spPr>
          <a:xfrm>
            <a:off x="2071444" y="5589240"/>
            <a:ext cx="6265932"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多模光纤</a:t>
            </a: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(a) </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 </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单模光纤</a:t>
            </a: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(b) </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的比较</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677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16787"/>
                                        </p:tgtEl>
                                        <p:attrNameLst>
                                          <p:attrName>style.visibility</p:attrName>
                                        </p:attrNameLst>
                                      </p:cBhvr>
                                      <p:to>
                                        <p:strVal val="visible"/>
                                      </p:to>
                                    </p:set>
                                    <p:animEffect transition="in" filter="wipe(left)">
                                      <p:cBhvr>
                                        <p:cTn id="10" dur="2000"/>
                                        <p:tgtEl>
                                          <p:spTgt spid="11678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6766"/>
                                        </p:tgtEl>
                                        <p:attrNameLst>
                                          <p:attrName>style.visibility</p:attrName>
                                        </p:attrNameLst>
                                      </p:cBhvr>
                                      <p:to>
                                        <p:strVal val="visible"/>
                                      </p:to>
                                    </p:set>
                                    <p:animEffect transition="in" filter="wipe(left)">
                                      <p:cBhvr>
                                        <p:cTn id="13" dur="2000"/>
                                        <p:tgtEl>
                                          <p:spTgt spid="11676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6738"/>
                                        </p:tgtEl>
                                        <p:attrNameLst>
                                          <p:attrName>style.visibility</p:attrName>
                                        </p:attrNameLst>
                                      </p:cBhvr>
                                      <p:to>
                                        <p:strVal val="visible"/>
                                      </p:to>
                                    </p:set>
                                  </p:childTnLst>
                                </p:cTn>
                              </p:par>
                            </p:childTnLst>
                          </p:cTn>
                        </p:par>
                        <p:par>
                          <p:cTn id="18" fill="hold">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116786"/>
                                        </p:tgtEl>
                                        <p:attrNameLst>
                                          <p:attrName>style.visibility</p:attrName>
                                        </p:attrNameLst>
                                      </p:cBhvr>
                                      <p:to>
                                        <p:strVal val="visible"/>
                                      </p:to>
                                    </p:set>
                                    <p:animEffect transition="in" filter="wipe(left)">
                                      <p:cBhvr>
                                        <p:cTn id="21" dur="2000"/>
                                        <p:tgtEl>
                                          <p:spTgt spid="116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6" grpId="0" animBg="1"/>
      <p:bldP spid="116786" grpId="0" animBg="1"/>
      <p:bldP spid="1167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多模光纤和单模光纤</a:t>
            </a:r>
            <a:endParaRPr lang="zh-CN" altLang="en-US">
              <a:latin typeface="Times New Roman" panose="02020603050405020304" pitchFamily="18" charset="0"/>
              <a:cs typeface="Times New Roman" panose="02020603050405020304" pitchFamily="18" charset="0"/>
            </a:endParaRPr>
          </a:p>
        </p:txBody>
      </p:sp>
      <p:sp>
        <p:nvSpPr>
          <p:cNvPr id="63491" name="Text Box 3"/>
          <p:cNvSpPr txBox="1">
            <a:spLocks noChangeArrowheads="1"/>
          </p:cNvSpPr>
          <p:nvPr/>
        </p:nvSpPr>
        <p:spPr bwMode="auto">
          <a:xfrm>
            <a:off x="962131" y="1342073"/>
            <a:ext cx="8268758" cy="289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11200" indent="-2540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按照核心层</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包层直径的差别列举的一些常见规格。</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8.3 /125 </a:t>
            </a:r>
            <a:r>
              <a:rPr lang="en-US" altLang="zh-CN" sz="2800" dirty="0" err="1">
                <a:latin typeface="Times New Roman" panose="02020603050405020304" pitchFamily="18" charset="0"/>
                <a:ea typeface="+mn-ea"/>
                <a:cs typeface="Times New Roman" panose="02020603050405020304" pitchFamily="18" charset="0"/>
                <a:sym typeface="Arial" panose="020B0604020202020204" pitchFamily="34" charset="0"/>
              </a:rPr>
              <a:t>μm</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		</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单模</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62.5 /125 </a:t>
            </a:r>
            <a:r>
              <a:rPr lang="en-US" altLang="zh-CN" sz="2800" dirty="0" err="1">
                <a:latin typeface="Times New Roman" panose="02020603050405020304" pitchFamily="18" charset="0"/>
                <a:ea typeface="+mn-ea"/>
                <a:cs typeface="Times New Roman" panose="02020603050405020304" pitchFamily="18" charset="0"/>
                <a:sym typeface="Arial" panose="020B0604020202020204" pitchFamily="34" charset="0"/>
              </a:rPr>
              <a:t>μm</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    	</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多模（局域网推荐）</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50 /125 </a:t>
            </a:r>
            <a:r>
              <a:rPr lang="en-US" altLang="zh-CN" sz="2800" dirty="0" err="1">
                <a:latin typeface="Times New Roman" panose="02020603050405020304" pitchFamily="18" charset="0"/>
                <a:ea typeface="+mn-ea"/>
                <a:cs typeface="Times New Roman" panose="02020603050405020304" pitchFamily="18" charset="0"/>
                <a:sym typeface="Arial" panose="020B0604020202020204" pitchFamily="34" charset="0"/>
              </a:rPr>
              <a:t>μm</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	  	</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多模</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100 /140 </a:t>
            </a:r>
            <a:r>
              <a:rPr lang="en-US" altLang="zh-CN" sz="2800" dirty="0" err="1">
                <a:latin typeface="Times New Roman" panose="02020603050405020304" pitchFamily="18" charset="0"/>
                <a:ea typeface="+mn-ea"/>
                <a:cs typeface="Times New Roman" panose="02020603050405020304" pitchFamily="18" charset="0"/>
                <a:sym typeface="Arial" panose="020B0604020202020204" pitchFamily="34" charset="0"/>
              </a:rPr>
              <a:t>μm</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    	</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多模</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p:txBody>
      </p:sp>
      <p:graphicFrame>
        <p:nvGraphicFramePr>
          <p:cNvPr id="166927" name="Group 15"/>
          <p:cNvGraphicFramePr>
            <a:graphicFrameLocks noGrp="1"/>
          </p:cNvGraphicFramePr>
          <p:nvPr/>
        </p:nvGraphicFramePr>
        <p:xfrm>
          <a:off x="1514661" y="4438015"/>
          <a:ext cx="7181850" cy="1400283"/>
        </p:xfrm>
        <a:graphic>
          <a:graphicData uri="http://schemas.openxmlformats.org/drawingml/2006/table">
            <a:tbl>
              <a:tblPr/>
              <a:tblGrid>
                <a:gridCol w="3590925"/>
                <a:gridCol w="3590925"/>
              </a:tblGrid>
              <a:tr h="339725">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多模光纤 </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03" marB="3650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单模光纤 </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03" marB="3650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060537">
                <a:tc>
                  <a:txBody>
                    <a:bodyPr/>
                    <a:lstStyle/>
                    <a:p>
                      <a:pPr marL="342900" marR="0" lvl="0" indent="-297180" algn="l" defTabSz="914400" rtl="0" eaLnBrk="1" fontAlgn="base" latinLnBrk="0" hangingPunct="1">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、低速、短矩离传输 </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、成本低 </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、宽线芯、低效、耗散大 </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2km </a:t>
                      </a:r>
                      <a:endPar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03" marB="3650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297180" algn="l" defTabSz="914400" rtl="0" eaLnBrk="1" fontAlgn="base" latinLnBrk="0" hangingPunct="1">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、高速、长距离传输 </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、成本高</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、窄线芯、高效、耗散小</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60km</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（需要激光）</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03" marB="3650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472" y="62141"/>
            <a:ext cx="7482627" cy="1134611"/>
          </a:xfrm>
        </p:spPr>
        <p:txBody>
          <a:bodyPr/>
          <a:lstStyle/>
          <a:p>
            <a:pPr algn="ctr"/>
            <a:r>
              <a:rPr lang="zh-CN" altLang="en-US" sz="3600" dirty="0">
                <a:latin typeface="Times New Roman" panose="02020603050405020304" pitchFamily="18" charset="0"/>
                <a:cs typeface="Times New Roman" panose="02020603050405020304" pitchFamily="18" charset="0"/>
              </a:rPr>
              <a:t>光纤通信中使用的光波的波段</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zh-CN" altLang="zh-CN" dirty="0">
                <a:latin typeface="Times New Roman" panose="02020603050405020304" pitchFamily="18" charset="0"/>
                <a:cs typeface="Times New Roman" panose="02020603050405020304" pitchFamily="18" charset="0"/>
              </a:rPr>
              <a:t>常用的三个波段的中心分别位于</a:t>
            </a:r>
            <a:r>
              <a:rPr lang="en-US" altLang="zh-CN" dirty="0">
                <a:latin typeface="Times New Roman" panose="02020603050405020304" pitchFamily="18" charset="0"/>
                <a:cs typeface="Times New Roman" panose="02020603050405020304" pitchFamily="18" charset="0"/>
              </a:rPr>
              <a:t> </a:t>
            </a:r>
            <a:r>
              <a:rPr lang="en-US" altLang="zh-CN" dirty="0">
                <a:solidFill>
                  <a:srgbClr val="0000CC"/>
                </a:solidFill>
                <a:latin typeface="Times New Roman" panose="02020603050405020304" pitchFamily="18" charset="0"/>
                <a:cs typeface="Times New Roman" panose="02020603050405020304" pitchFamily="18" charset="0"/>
              </a:rPr>
              <a:t>850 nm, 1300 nm </a:t>
            </a:r>
            <a:r>
              <a:rPr lang="zh-CN" altLang="zh-CN" dirty="0">
                <a:solidFill>
                  <a:srgbClr val="0000CC"/>
                </a:solidFill>
                <a:latin typeface="Times New Roman" panose="02020603050405020304" pitchFamily="18" charset="0"/>
                <a:cs typeface="Times New Roman" panose="02020603050405020304" pitchFamily="18" charset="0"/>
              </a:rPr>
              <a:t>和</a:t>
            </a:r>
            <a:r>
              <a:rPr lang="en-US" altLang="zh-CN" dirty="0">
                <a:solidFill>
                  <a:srgbClr val="0000CC"/>
                </a:solidFill>
                <a:latin typeface="Times New Roman" panose="02020603050405020304" pitchFamily="18" charset="0"/>
                <a:cs typeface="Times New Roman" panose="02020603050405020304" pitchFamily="18" charset="0"/>
              </a:rPr>
              <a:t> 1550 nm</a:t>
            </a:r>
            <a:r>
              <a:rPr lang="zh-CN" altLang="en-US" dirty="0">
                <a:solidFill>
                  <a:srgbClr val="0000CC"/>
                </a:solidFill>
                <a:latin typeface="Times New Roman" panose="02020603050405020304" pitchFamily="18" charset="0"/>
                <a:cs typeface="Times New Roman" panose="02020603050405020304" pitchFamily="18" charset="0"/>
              </a:rPr>
              <a:t>。</a:t>
            </a:r>
            <a:endParaRPr lang="en-US" altLang="zh-CN" dirty="0">
              <a:solidFill>
                <a:srgbClr val="0000CC"/>
              </a:solidFill>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所有这三个波段都具有</a:t>
            </a:r>
            <a:r>
              <a:rPr lang="en-US" altLang="zh-CN" dirty="0">
                <a:latin typeface="Times New Roman" panose="02020603050405020304" pitchFamily="18" charset="0"/>
                <a:cs typeface="Times New Roman" panose="02020603050405020304" pitchFamily="18" charset="0"/>
              </a:rPr>
              <a:t> </a:t>
            </a:r>
            <a:r>
              <a:rPr lang="en-US" altLang="zh-CN" dirty="0">
                <a:solidFill>
                  <a:srgbClr val="0000CC"/>
                </a:solidFill>
                <a:latin typeface="Times New Roman" panose="02020603050405020304" pitchFamily="18" charset="0"/>
                <a:cs typeface="Times New Roman" panose="02020603050405020304" pitchFamily="18" charset="0"/>
              </a:rPr>
              <a:t>25000~30000 GHz </a:t>
            </a:r>
            <a:r>
              <a:rPr lang="zh-CN" altLang="zh-CN" dirty="0">
                <a:solidFill>
                  <a:srgbClr val="0000CC"/>
                </a:solidFill>
                <a:latin typeface="Times New Roman" panose="02020603050405020304" pitchFamily="18" charset="0"/>
                <a:cs typeface="Times New Roman" panose="02020603050405020304" pitchFamily="18" charset="0"/>
              </a:rPr>
              <a:t>的带宽，</a:t>
            </a:r>
            <a:r>
              <a:rPr lang="zh-CN" altLang="zh-CN" dirty="0">
                <a:latin typeface="Times New Roman" panose="02020603050405020304" pitchFamily="18" charset="0"/>
                <a:cs typeface="Times New Roman" panose="02020603050405020304" pitchFamily="18" charset="0"/>
              </a:rPr>
              <a:t>可见光纤的通信容量非常大</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光纤优点</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(1) </a:t>
            </a:r>
            <a:r>
              <a:rPr lang="zh-CN" altLang="zh-CN" dirty="0">
                <a:latin typeface="Times New Roman" panose="02020603050405020304" pitchFamily="18" charset="0"/>
                <a:cs typeface="Times New Roman" panose="02020603050405020304" pitchFamily="18" charset="0"/>
              </a:rPr>
              <a:t>通信容量非常大</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t>
            </a:r>
            <a:r>
              <a:rPr lang="zh-CN" altLang="zh-CN" dirty="0">
                <a:latin typeface="Times New Roman" panose="02020603050405020304" pitchFamily="18" charset="0"/>
                <a:cs typeface="Times New Roman" panose="02020603050405020304" pitchFamily="18" charset="0"/>
              </a:rPr>
              <a:t>传输损耗小，中继距离长。</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t>
            </a:r>
            <a:r>
              <a:rPr lang="zh-CN" altLang="zh-CN" dirty="0">
                <a:latin typeface="Times New Roman" panose="02020603050405020304" pitchFamily="18" charset="0"/>
                <a:cs typeface="Times New Roman" panose="02020603050405020304" pitchFamily="18" charset="0"/>
              </a:rPr>
              <a:t>抗雷电和电磁干扰性能好。</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 </a:t>
            </a:r>
            <a:r>
              <a:rPr lang="zh-CN" altLang="zh-CN" dirty="0">
                <a:latin typeface="Times New Roman" panose="02020603050405020304" pitchFamily="18" charset="0"/>
                <a:cs typeface="Times New Roman" panose="02020603050405020304" pitchFamily="18" charset="0"/>
              </a:rPr>
              <a:t>无串音干扰，保密性好。</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(4) </a:t>
            </a:r>
            <a:r>
              <a:rPr lang="zh-CN" altLang="zh-CN" dirty="0">
                <a:latin typeface="Times New Roman" panose="02020603050405020304" pitchFamily="18" charset="0"/>
                <a:cs typeface="Times New Roman" panose="02020603050405020304" pitchFamily="18" charset="0"/>
              </a:rPr>
              <a:t>体积小，重量轻。</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zh-CN" sz="3800" dirty="0">
                <a:latin typeface="Times New Roman" panose="02020603050405020304" pitchFamily="18" charset="0"/>
                <a:cs typeface="Times New Roman" panose="02020603050405020304" pitchFamily="18" charset="0"/>
              </a:rPr>
              <a:t>物理层下面的传输媒体</a:t>
            </a:r>
            <a:endParaRPr lang="zh-CN" altLang="en-US" sz="3800"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idx="1"/>
          </p:nvPr>
        </p:nvSpPr>
        <p:spPr>
          <a:xfrm>
            <a:off x="1031983" y="1052736"/>
            <a:ext cx="8346723" cy="2396712"/>
          </a:xfrm>
        </p:spPr>
        <p:txBody>
          <a:bodyPr/>
          <a:lstStyle/>
          <a:p>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导引型传输媒体</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非导引型传输媒体</a:t>
            </a:r>
            <a:endParaRPr lang="zh-CN"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光纤之父</a:t>
            </a:r>
            <a:endParaRPr lang="zh-CN" altLang="en-US">
              <a:latin typeface="Times New Roman" panose="02020603050405020304" pitchFamily="18" charset="0"/>
              <a:cs typeface="Times New Roman" panose="02020603050405020304" pitchFamily="18" charset="0"/>
            </a:endParaRPr>
          </a:p>
        </p:txBody>
      </p:sp>
      <p:sp>
        <p:nvSpPr>
          <p:cNvPr id="59395" name="Text Box 3"/>
          <p:cNvSpPr txBox="1">
            <a:spLocks noChangeArrowheads="1"/>
          </p:cNvSpPr>
          <p:nvPr/>
        </p:nvSpPr>
        <p:spPr bwMode="auto">
          <a:xfrm>
            <a:off x="818621" y="1557338"/>
            <a:ext cx="624112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rgbClr val="00B0F0"/>
              </a:buClr>
              <a:buFont typeface="Wingdings" panose="05000000000000000000" pitchFamily="2" charset="2"/>
              <a:buChar char="l"/>
            </a:pP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高锟，华裔物理学家，生于中国上海，祖籍江苏金山（今上海市金山区），拥有英国、美国国籍并持中国香港居民身份，在香港和美国加州山景城两地居住。高锟为光纤通讯、电机工程专家，华文媒体誉之为“光纤之父”、普世誉之为“光纤通讯之父”（</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Father of Fiber Optic Communications</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），曾任香港中文大学校长。</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2018</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年</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9</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月</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23</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日去世。</a:t>
            </a:r>
            <a:endPar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endParaRPr>
          </a:p>
        </p:txBody>
      </p:sp>
      <p:pic>
        <p:nvPicPr>
          <p:cNvPr id="59396" name="Picture 5" descr="u=3318811529,884178966&amp;fm=5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0635" y="1701801"/>
            <a:ext cx="195540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Rectangle 6"/>
          <p:cNvSpPr>
            <a:spLocks noChangeArrowheads="1"/>
          </p:cNvSpPr>
          <p:nvPr/>
        </p:nvSpPr>
        <p:spPr bwMode="auto">
          <a:xfrm>
            <a:off x="818621" y="4940301"/>
            <a:ext cx="83461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Clr>
                <a:srgbClr val="00B0F0"/>
              </a:buClr>
              <a:buFont typeface="Wingdings" panose="05000000000000000000" pitchFamily="2" charset="2"/>
              <a:buChar char="l"/>
            </a:pP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2009</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年，与威拉德</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博伊尔和乔治</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埃尔伍德</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史密斯共享诺贝尔物理学奖。</a:t>
            </a:r>
            <a:endPar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53249"/>
          <p:cNvSpPr>
            <a:spLocks noGrp="1"/>
          </p:cNvSpPr>
          <p:nvPr>
            <p:ph type="title"/>
          </p:nvPr>
        </p:nvSpPr>
        <p:spPr>
          <a:xfrm>
            <a:off x="391911" y="44624"/>
            <a:ext cx="7482627" cy="955253"/>
          </a:xfrm>
        </p:spPr>
        <p:txBody>
          <a:bodyPr anchor="b"/>
          <a:lstStyle/>
          <a:p>
            <a:r>
              <a:rPr lang="zh-CN" altLang="en-US" b="1" dirty="0"/>
              <a:t>光纤连接器类型</a:t>
            </a:r>
            <a:endParaRPr lang="zh-CN" altLang="en-US" b="1" dirty="0"/>
          </a:p>
        </p:txBody>
      </p:sp>
      <p:pic>
        <p:nvPicPr>
          <p:cNvPr id="53260" name="内容占位符 53259" descr="1089116269"/>
          <p:cNvPicPr>
            <a:picLocks noGrp="1" noChangeAspect="1"/>
          </p:cNvPicPr>
          <p:nvPr>
            <p:ph idx="1"/>
          </p:nvPr>
        </p:nvPicPr>
        <p:blipFill>
          <a:blip r:embed="rId1"/>
          <a:stretch>
            <a:fillRect/>
          </a:stretch>
        </p:blipFill>
        <p:spPr>
          <a:xfrm>
            <a:off x="835660" y="1742440"/>
            <a:ext cx="4848225" cy="3555365"/>
          </a:xfrm>
        </p:spPr>
      </p:pic>
      <p:sp>
        <p:nvSpPr>
          <p:cNvPr id="53251" name="文本占位符 53250"/>
          <p:cNvSpPr>
            <a:spLocks noGrp="1"/>
          </p:cNvSpPr>
          <p:nvPr>
            <p:ph type="body" idx="4294967295"/>
          </p:nvPr>
        </p:nvSpPr>
        <p:spPr>
          <a:xfrm>
            <a:off x="920204" y="1124099"/>
            <a:ext cx="6769100" cy="720725"/>
          </a:xfrm>
        </p:spPr>
        <p:txBody>
          <a:bodyPr/>
          <a:lstStyle/>
          <a:p>
            <a:pPr>
              <a:lnSpc>
                <a:spcPct val="90000"/>
              </a:lnSpc>
              <a:buClr>
                <a:srgbClr val="006600"/>
              </a:buClr>
              <a:buFont typeface="Wingdings" panose="05000000000000000000" pitchFamily="2" charset="2"/>
              <a:buChar char="Ø"/>
            </a:pPr>
            <a:r>
              <a:rPr lang="zh-CN" altLang="en-US" sz="2000" dirty="0">
                <a:ea typeface="楷体_GB2312" pitchFamily="49" charset="-122"/>
              </a:rPr>
              <a:t>在网络上或前端机房都会用到光纤连接器</a:t>
            </a:r>
            <a:endParaRPr lang="zh-CN" altLang="en-US" sz="2000" dirty="0">
              <a:ea typeface="楷体_GB2312" pitchFamily="49" charset="-122"/>
            </a:endParaRPr>
          </a:p>
        </p:txBody>
      </p:sp>
      <p:pic>
        <p:nvPicPr>
          <p:cNvPr id="53261" name="内容占位符 53260" descr="884e53c5-5f5a-0ebd-3930-46a44be22449"/>
          <p:cNvPicPr>
            <a:picLocks noGrp="1" noChangeAspect="1"/>
          </p:cNvPicPr>
          <p:nvPr>
            <p:ph sz="half" idx="4294967295"/>
          </p:nvPr>
        </p:nvPicPr>
        <p:blipFill>
          <a:blip r:embed="rId2"/>
          <a:srcRect r="10748"/>
          <a:stretch>
            <a:fillRect/>
          </a:stretch>
        </p:blipFill>
        <p:spPr>
          <a:xfrm>
            <a:off x="6068695" y="1648460"/>
            <a:ext cx="3251835" cy="3743960"/>
          </a:xfrm>
        </p:spPr>
      </p:pic>
      <p:sp>
        <p:nvSpPr>
          <p:cNvPr id="53262" name="文本框 53261"/>
          <p:cNvSpPr txBox="1"/>
          <p:nvPr/>
        </p:nvSpPr>
        <p:spPr>
          <a:xfrm>
            <a:off x="2700338" y="5667376"/>
            <a:ext cx="4197350" cy="366713"/>
          </a:xfrm>
          <a:prstGeom prst="rect">
            <a:avLst/>
          </a:prstGeom>
          <a:noFill/>
          <a:ln w="9525">
            <a:noFill/>
          </a:ln>
        </p:spPr>
        <p:txBody>
          <a:bodyPr>
            <a:spAutoFit/>
          </a:bodyPr>
          <a:lstStyle/>
          <a:p>
            <a:pPr>
              <a:spcBef>
                <a:spcPct val="0"/>
              </a:spcBef>
            </a:pPr>
            <a:endParaRPr dirty="0">
              <a:latin typeface="Tahoma" panose="020B0604030504040204" pitchFamily="34" charset="0"/>
            </a:endParaRPr>
          </a:p>
        </p:txBody>
      </p:sp>
      <p:sp>
        <p:nvSpPr>
          <p:cNvPr id="53264" name="矩形 53263"/>
          <p:cNvSpPr/>
          <p:nvPr/>
        </p:nvSpPr>
        <p:spPr>
          <a:xfrm>
            <a:off x="3118996" y="5682935"/>
            <a:ext cx="6769100" cy="72072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5pPr>
          </a:lstStyle>
          <a:p>
            <a:pPr marL="285750" lvl="0" indent="-285750" defTabSz="457200">
              <a:lnSpc>
                <a:spcPct val="90000"/>
              </a:lnSpc>
              <a:spcAft>
                <a:spcPts val="600"/>
              </a:spcAft>
              <a:buClr>
                <a:srgbClr val="006600"/>
              </a:buClr>
              <a:buSzPct val="145000"/>
              <a:buFont typeface="Wingdings" panose="05000000000000000000" pitchFamily="2" charset="2"/>
              <a:buChar char="Ø"/>
            </a:pPr>
            <a:r>
              <a:rPr lang="en-US" altLang="zh-CN" sz="2000" dirty="0">
                <a:latin typeface="+mn-lt"/>
                <a:ea typeface="楷体_GB2312" pitchFamily="49" charset="-122"/>
              </a:rPr>
              <a:t>FC</a:t>
            </a:r>
            <a:r>
              <a:rPr lang="zh-CN" altLang="en-US" sz="2000" dirty="0">
                <a:latin typeface="+mn-lt"/>
                <a:ea typeface="楷体_GB2312" pitchFamily="49" charset="-122"/>
              </a:rPr>
              <a:t>、</a:t>
            </a:r>
            <a:r>
              <a:rPr lang="en-US" altLang="zh-CN" sz="2000" dirty="0">
                <a:latin typeface="+mn-lt"/>
                <a:ea typeface="楷体_GB2312" pitchFamily="49" charset="-122"/>
              </a:rPr>
              <a:t>SC</a:t>
            </a:r>
            <a:r>
              <a:rPr lang="zh-CN" altLang="en-US" sz="2000" dirty="0">
                <a:latin typeface="+mn-lt"/>
                <a:ea typeface="楷体_GB2312" pitchFamily="49" charset="-122"/>
              </a:rPr>
              <a:t>、</a:t>
            </a:r>
            <a:r>
              <a:rPr lang="en-US" altLang="zh-CN" sz="2000" dirty="0">
                <a:latin typeface="+mn-lt"/>
                <a:ea typeface="楷体_GB2312" pitchFamily="49" charset="-122"/>
              </a:rPr>
              <a:t>ST</a:t>
            </a:r>
            <a:r>
              <a:rPr lang="zh-CN" altLang="en-US" sz="2000" dirty="0">
                <a:latin typeface="+mn-lt"/>
                <a:ea typeface="楷体_GB2312" pitchFamily="49" charset="-122"/>
              </a:rPr>
              <a:t>、</a:t>
            </a:r>
            <a:r>
              <a:rPr lang="en-US" altLang="zh-CN" sz="2000" dirty="0">
                <a:latin typeface="+mn-lt"/>
                <a:ea typeface="楷体_GB2312" pitchFamily="49" charset="-122"/>
              </a:rPr>
              <a:t>LC</a:t>
            </a:r>
            <a:r>
              <a:rPr lang="zh-CN" altLang="en-US" sz="2000" dirty="0">
                <a:latin typeface="+mn-lt"/>
                <a:ea typeface="楷体_GB2312" pitchFamily="49" charset="-122"/>
              </a:rPr>
              <a:t>接头是最为常见的接头类型</a:t>
            </a:r>
            <a:endParaRPr lang="zh-CN" altLang="en-US" sz="2000" dirty="0">
              <a:latin typeface="+mn-lt"/>
              <a:ea typeface="楷体_GB2312" pitchFamily="49" charset="-122"/>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60"/>
                                        </p:tgtEl>
                                        <p:attrNameLst>
                                          <p:attrName>style.visibility</p:attrName>
                                        </p:attrNameLst>
                                      </p:cBhvr>
                                      <p:to>
                                        <p:strVal val="visible"/>
                                      </p:to>
                                    </p:set>
                                    <p:anim calcmode="lin" valueType="num">
                                      <p:cBhvr additive="base">
                                        <p:cTn id="7" dur="500" fill="hold"/>
                                        <p:tgtEl>
                                          <p:spTgt spid="53260"/>
                                        </p:tgtEl>
                                        <p:attrNameLst>
                                          <p:attrName>ppt_x</p:attrName>
                                        </p:attrNameLst>
                                      </p:cBhvr>
                                      <p:tavLst>
                                        <p:tav tm="0">
                                          <p:val>
                                            <p:strVal val="#ppt_x"/>
                                          </p:val>
                                        </p:tav>
                                        <p:tav tm="100000">
                                          <p:val>
                                            <p:strVal val="#ppt_x"/>
                                          </p:val>
                                        </p:tav>
                                      </p:tavLst>
                                    </p:anim>
                                    <p:anim calcmode="lin" valueType="num">
                                      <p:cBhvr additive="base">
                                        <p:cTn id="8" dur="500" fill="hold"/>
                                        <p:tgtEl>
                                          <p:spTgt spid="532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261"/>
                                        </p:tgtEl>
                                        <p:attrNameLst>
                                          <p:attrName>style.visibility</p:attrName>
                                        </p:attrNameLst>
                                      </p:cBhvr>
                                      <p:to>
                                        <p:strVal val="visible"/>
                                      </p:to>
                                    </p:set>
                                    <p:anim calcmode="lin" valueType="num">
                                      <p:cBhvr additive="base">
                                        <p:cTn id="13" dur="500" fill="hold"/>
                                        <p:tgtEl>
                                          <p:spTgt spid="53261"/>
                                        </p:tgtEl>
                                        <p:attrNameLst>
                                          <p:attrName>ppt_x</p:attrName>
                                        </p:attrNameLst>
                                      </p:cBhvr>
                                      <p:tavLst>
                                        <p:tav tm="0">
                                          <p:val>
                                            <p:strVal val="#ppt_x"/>
                                          </p:val>
                                        </p:tav>
                                        <p:tav tm="100000">
                                          <p:val>
                                            <p:strVal val="#ppt_x"/>
                                          </p:val>
                                        </p:tav>
                                      </p:tavLst>
                                    </p:anim>
                                    <p:anim calcmode="lin" valueType="num">
                                      <p:cBhvr additive="base">
                                        <p:cTn id="14" dur="500" fill="hold"/>
                                        <p:tgtEl>
                                          <p:spTgt spid="532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3264"/>
                                        </p:tgtEl>
                                        <p:attrNameLst>
                                          <p:attrName>style.visibility</p:attrName>
                                        </p:attrNameLst>
                                      </p:cBhvr>
                                      <p:to>
                                        <p:strVal val="visible"/>
                                      </p:to>
                                    </p:set>
                                    <p:animEffect transition="in" filter="blinds(horizontal)">
                                      <p:cBhvr>
                                        <p:cTn id="19" dur="500"/>
                                        <p:tgtEl>
                                          <p:spTgt spid="53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内容占位符 59395"/>
          <p:cNvPicPr>
            <a:picLocks noGrp="1" noChangeAspect="1"/>
          </p:cNvPicPr>
          <p:nvPr>
            <p:ph idx="1"/>
          </p:nvPr>
        </p:nvPicPr>
        <p:blipFill>
          <a:blip r:embed="rId1"/>
          <a:stretch>
            <a:fillRect/>
          </a:stretch>
        </p:blipFill>
        <p:spPr>
          <a:xfrm>
            <a:off x="2576736" y="1556792"/>
            <a:ext cx="2016125" cy="760608"/>
          </a:xfrm>
        </p:spPr>
      </p:pic>
      <p:pic>
        <p:nvPicPr>
          <p:cNvPr id="59398" name="内容占位符 59397"/>
          <p:cNvPicPr>
            <a:picLocks noGrp="1" noChangeAspect="1"/>
          </p:cNvPicPr>
          <p:nvPr>
            <p:ph sz="quarter" idx="4294967295"/>
          </p:nvPr>
        </p:nvPicPr>
        <p:blipFill>
          <a:blip r:embed="rId2"/>
          <a:stretch>
            <a:fillRect/>
          </a:stretch>
        </p:blipFill>
        <p:spPr>
          <a:xfrm>
            <a:off x="2576736" y="3138552"/>
            <a:ext cx="2016125" cy="742950"/>
          </a:xfrm>
        </p:spPr>
      </p:pic>
      <p:sp>
        <p:nvSpPr>
          <p:cNvPr id="59395" name="文本占位符 59394"/>
          <p:cNvSpPr>
            <a:spLocks noGrp="1"/>
          </p:cNvSpPr>
          <p:nvPr>
            <p:ph type="body" sz="half" idx="4294967295"/>
          </p:nvPr>
        </p:nvSpPr>
        <p:spPr>
          <a:xfrm>
            <a:off x="2433637" y="2420888"/>
            <a:ext cx="2519363" cy="431800"/>
          </a:xfrm>
        </p:spPr>
        <p:txBody>
          <a:bodyPr/>
          <a:lstStyle/>
          <a:p>
            <a:pPr>
              <a:lnSpc>
                <a:spcPct val="90000"/>
              </a:lnSpc>
              <a:buClr>
                <a:srgbClr val="006600"/>
              </a:buClr>
              <a:buFont typeface="Wingdings" panose="05000000000000000000" pitchFamily="2" charset="2"/>
              <a:buChar char="Ø"/>
            </a:pPr>
            <a:r>
              <a:rPr lang="zh-CN" altLang="en-US" sz="2000" dirty="0">
                <a:ea typeface="楷体_GB2312" pitchFamily="49" charset="-122"/>
              </a:rPr>
              <a:t>平型（</a:t>
            </a:r>
            <a:r>
              <a:rPr lang="en-US" altLang="zh-CN" sz="2000" dirty="0">
                <a:ea typeface="楷体_GB2312" pitchFamily="49" charset="-122"/>
              </a:rPr>
              <a:t>PC</a:t>
            </a:r>
            <a:r>
              <a:rPr lang="zh-CN" altLang="en-US" sz="2000" dirty="0">
                <a:ea typeface="楷体_GB2312" pitchFamily="49" charset="-122"/>
              </a:rPr>
              <a:t>）接头</a:t>
            </a:r>
            <a:endParaRPr lang="zh-CN" altLang="en-US" dirty="0"/>
          </a:p>
        </p:txBody>
      </p:sp>
      <p:pic>
        <p:nvPicPr>
          <p:cNvPr id="59400" name="图片 59399"/>
          <p:cNvPicPr>
            <a:picLocks noChangeAspect="1"/>
          </p:cNvPicPr>
          <p:nvPr/>
        </p:nvPicPr>
        <p:blipFill>
          <a:blip r:embed="rId3"/>
          <a:stretch>
            <a:fillRect/>
          </a:stretch>
        </p:blipFill>
        <p:spPr>
          <a:xfrm>
            <a:off x="2576736" y="4722878"/>
            <a:ext cx="2016125" cy="822325"/>
          </a:xfrm>
          <a:prstGeom prst="rect">
            <a:avLst/>
          </a:prstGeom>
          <a:noFill/>
          <a:ln w="9525">
            <a:noFill/>
          </a:ln>
        </p:spPr>
      </p:pic>
      <p:sp>
        <p:nvSpPr>
          <p:cNvPr id="59401" name="矩形 59400"/>
          <p:cNvSpPr/>
          <p:nvPr/>
        </p:nvSpPr>
        <p:spPr>
          <a:xfrm>
            <a:off x="5673725" y="1412875"/>
            <a:ext cx="3024188"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buClr>
                <a:srgbClr val="006600"/>
              </a:buClr>
              <a:buFont typeface="Wingdings" panose="05000000000000000000" pitchFamily="2" charset="2"/>
              <a:buChar char="Ø"/>
            </a:pPr>
            <a:r>
              <a:rPr lang="zh-CN" altLang="en-US" sz="1800" dirty="0">
                <a:ea typeface="楷体_GB2312" pitchFamily="49" charset="-122"/>
              </a:rPr>
              <a:t>非接触、常用于多模</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特征黑色、蓝色、白色</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连接损耗〈</a:t>
            </a:r>
            <a:r>
              <a:rPr lang="en-US" altLang="zh-CN" sz="1800" dirty="0">
                <a:ea typeface="楷体_GB2312" pitchFamily="49" charset="-122"/>
              </a:rPr>
              <a:t>0.3dB</a:t>
            </a:r>
            <a:endParaRPr lang="en-US" altLang="zh-CN"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反射损耗〉</a:t>
            </a:r>
            <a:r>
              <a:rPr lang="en-US" altLang="zh-CN" sz="1800" dirty="0">
                <a:ea typeface="楷体_GB2312" pitchFamily="49" charset="-122"/>
              </a:rPr>
              <a:t>-14dB</a:t>
            </a:r>
            <a:endParaRPr lang="en-US" altLang="zh-CN" sz="1800" dirty="0">
              <a:ea typeface="楷体_GB2312" pitchFamily="49" charset="-122"/>
            </a:endParaRPr>
          </a:p>
          <a:p>
            <a:pPr lvl="1">
              <a:buClr>
                <a:srgbClr val="006600"/>
              </a:buClr>
              <a:buFont typeface="Wingdings" panose="05000000000000000000" pitchFamily="2" charset="2"/>
              <a:buNone/>
            </a:pPr>
            <a:endParaRPr lang="en-US" altLang="zh-CN" sz="1800" dirty="0"/>
          </a:p>
        </p:txBody>
      </p:sp>
      <p:sp>
        <p:nvSpPr>
          <p:cNvPr id="59403" name="矩形 59402"/>
          <p:cNvSpPr/>
          <p:nvPr/>
        </p:nvSpPr>
        <p:spPr>
          <a:xfrm>
            <a:off x="2360613" y="4005312"/>
            <a:ext cx="2519362"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lvl="0" indent="-285750" defTabSz="457200">
              <a:lnSpc>
                <a:spcPct val="90000"/>
              </a:lnSpc>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球型（</a:t>
            </a:r>
            <a:r>
              <a:rPr lang="en-US" altLang="zh-CN" sz="2000" dirty="0">
                <a:latin typeface="+mn-lt"/>
                <a:ea typeface="楷体_GB2312" pitchFamily="49" charset="-122"/>
              </a:rPr>
              <a:t>UPC</a:t>
            </a:r>
            <a:r>
              <a:rPr lang="zh-CN" altLang="en-US" sz="2000" dirty="0">
                <a:latin typeface="+mn-lt"/>
                <a:ea typeface="楷体_GB2312" pitchFamily="49" charset="-122"/>
              </a:rPr>
              <a:t>）接头</a:t>
            </a:r>
            <a:endParaRPr lang="zh-CN" altLang="en-US" sz="2000" dirty="0">
              <a:latin typeface="+mn-lt"/>
              <a:ea typeface="楷体_GB2312" pitchFamily="49" charset="-122"/>
            </a:endParaRPr>
          </a:p>
        </p:txBody>
      </p:sp>
      <p:sp>
        <p:nvSpPr>
          <p:cNvPr id="59404" name="矩形 59403"/>
          <p:cNvSpPr/>
          <p:nvPr/>
        </p:nvSpPr>
        <p:spPr>
          <a:xfrm>
            <a:off x="5673726" y="2924175"/>
            <a:ext cx="2519363"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buClr>
                <a:srgbClr val="006600"/>
              </a:buClr>
              <a:buFont typeface="Wingdings" panose="05000000000000000000" pitchFamily="2" charset="2"/>
              <a:buChar char="Ø"/>
            </a:pPr>
            <a:r>
              <a:rPr lang="zh-CN" altLang="en-US" sz="1800" dirty="0">
                <a:ea typeface="楷体_GB2312" pitchFamily="49" charset="-122"/>
              </a:rPr>
              <a:t>接触、常用于单模</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特征黑色、蓝色</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连接损耗</a:t>
            </a:r>
            <a:r>
              <a:rPr lang="zh-CN" altLang="en-US" sz="1800">
                <a:ea typeface="楷体_GB2312" pitchFamily="49" charset="-122"/>
              </a:rPr>
              <a:t>〈</a:t>
            </a:r>
            <a:r>
              <a:rPr lang="en-US" altLang="zh-CN" sz="1800">
                <a:ea typeface="楷体_GB2312" pitchFamily="49" charset="-122"/>
              </a:rPr>
              <a:t>0.3dB</a:t>
            </a:r>
            <a:endParaRPr lang="en-US" altLang="zh-CN" sz="180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反射损耗</a:t>
            </a:r>
            <a:r>
              <a:rPr lang="zh-CN" altLang="en-US" sz="1800">
                <a:ea typeface="楷体_GB2312" pitchFamily="49" charset="-122"/>
              </a:rPr>
              <a:t>〉</a:t>
            </a:r>
            <a:r>
              <a:rPr lang="en-US" altLang="zh-CN" sz="1800">
                <a:ea typeface="楷体_GB2312" pitchFamily="49" charset="-122"/>
              </a:rPr>
              <a:t>-30dB</a:t>
            </a:r>
            <a:endParaRPr lang="en-US" altLang="zh-CN" sz="1800">
              <a:ea typeface="楷体_GB2312" pitchFamily="49" charset="-122"/>
            </a:endParaRPr>
          </a:p>
          <a:p>
            <a:pPr lvl="1">
              <a:buClr>
                <a:srgbClr val="006600"/>
              </a:buClr>
              <a:buFont typeface="Wingdings" panose="05000000000000000000" pitchFamily="2" charset="2"/>
              <a:buNone/>
            </a:pPr>
            <a:endParaRPr lang="en-US" altLang="zh-CN" sz="1800" dirty="0"/>
          </a:p>
        </p:txBody>
      </p:sp>
      <p:sp>
        <p:nvSpPr>
          <p:cNvPr id="59405" name="矩形 59404"/>
          <p:cNvSpPr/>
          <p:nvPr/>
        </p:nvSpPr>
        <p:spPr>
          <a:xfrm>
            <a:off x="2432720" y="5661496"/>
            <a:ext cx="2519362"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indent="-285750" defTabSz="457200">
              <a:lnSpc>
                <a:spcPct val="90000"/>
              </a:lnSpc>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斜型（</a:t>
            </a:r>
            <a:r>
              <a:rPr lang="en-US" altLang="zh-CN" sz="2000" dirty="0">
                <a:latin typeface="+mn-lt"/>
                <a:ea typeface="楷体_GB2312" pitchFamily="49" charset="-122"/>
              </a:rPr>
              <a:t>APC</a:t>
            </a:r>
            <a:r>
              <a:rPr lang="zh-CN" altLang="en-US" sz="2000" dirty="0">
                <a:latin typeface="+mn-lt"/>
                <a:ea typeface="楷体_GB2312" pitchFamily="49" charset="-122"/>
              </a:rPr>
              <a:t>）接头</a:t>
            </a:r>
            <a:endParaRPr lang="zh-CN" altLang="en-US" sz="2000" dirty="0">
              <a:latin typeface="+mn-lt"/>
              <a:ea typeface="楷体_GB2312" pitchFamily="49" charset="-122"/>
            </a:endParaRPr>
          </a:p>
          <a:p>
            <a:pPr lvl="1">
              <a:buClr>
                <a:srgbClr val="006600"/>
              </a:buClr>
              <a:buFont typeface="Wingdings" panose="05000000000000000000" pitchFamily="2" charset="2"/>
              <a:buNone/>
            </a:pPr>
            <a:endParaRPr lang="zh-CN" altLang="en-US" sz="2800" dirty="0"/>
          </a:p>
        </p:txBody>
      </p:sp>
      <p:sp>
        <p:nvSpPr>
          <p:cNvPr id="59406" name="矩形 59405"/>
          <p:cNvSpPr/>
          <p:nvPr/>
        </p:nvSpPr>
        <p:spPr>
          <a:xfrm>
            <a:off x="5745163" y="4652963"/>
            <a:ext cx="2519362"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buClr>
                <a:srgbClr val="006600"/>
              </a:buClr>
              <a:buFont typeface="Wingdings" panose="05000000000000000000" pitchFamily="2" charset="2"/>
              <a:buChar char="Ø"/>
            </a:pPr>
            <a:r>
              <a:rPr lang="zh-CN" altLang="en-US" sz="1800" dirty="0">
                <a:ea typeface="楷体_GB2312" pitchFamily="49" charset="-122"/>
              </a:rPr>
              <a:t>接触、用于单模</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特征绿色</a:t>
            </a:r>
            <a:endParaRPr lang="zh-CN" altLang="en-US" sz="180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连接损耗</a:t>
            </a:r>
            <a:r>
              <a:rPr lang="zh-CN" altLang="en-US" sz="1800">
                <a:ea typeface="楷体_GB2312" pitchFamily="49" charset="-122"/>
              </a:rPr>
              <a:t>〈</a:t>
            </a:r>
            <a:r>
              <a:rPr lang="en-US" altLang="zh-CN" sz="1800">
                <a:ea typeface="楷体_GB2312" pitchFamily="49" charset="-122"/>
              </a:rPr>
              <a:t>0.3dB</a:t>
            </a:r>
            <a:endParaRPr lang="en-US" altLang="zh-CN" sz="180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反射损耗</a:t>
            </a:r>
            <a:r>
              <a:rPr lang="zh-CN" altLang="en-US" sz="1800">
                <a:ea typeface="楷体_GB2312" pitchFamily="49" charset="-122"/>
              </a:rPr>
              <a:t>〉</a:t>
            </a:r>
            <a:r>
              <a:rPr lang="en-US" altLang="zh-CN" sz="1800">
                <a:ea typeface="楷体_GB2312" pitchFamily="49" charset="-122"/>
              </a:rPr>
              <a:t>-65dB</a:t>
            </a:r>
            <a:endParaRPr lang="en-US" altLang="zh-CN" sz="1800">
              <a:ea typeface="楷体_GB2312" pitchFamily="49" charset="-122"/>
            </a:endParaRPr>
          </a:p>
          <a:p>
            <a:pPr lvl="1">
              <a:buClr>
                <a:srgbClr val="006600"/>
              </a:buClr>
              <a:buFont typeface="Wingdings" panose="05000000000000000000" pitchFamily="2" charset="2"/>
              <a:buNone/>
            </a:pPr>
            <a:endParaRPr lang="en-US" altLang="zh-CN" sz="1800" dirty="0"/>
          </a:p>
        </p:txBody>
      </p:sp>
      <p:sp>
        <p:nvSpPr>
          <p:cNvPr id="14" name="标题 53249"/>
          <p:cNvSpPr>
            <a:spLocks noGrp="1"/>
          </p:cNvSpPr>
          <p:nvPr>
            <p:ph type="title"/>
          </p:nvPr>
        </p:nvSpPr>
        <p:spPr>
          <a:xfrm>
            <a:off x="391911" y="44624"/>
            <a:ext cx="7482627" cy="955253"/>
          </a:xfrm>
        </p:spPr>
        <p:txBody>
          <a:bodyPr anchor="b"/>
          <a:lstStyle/>
          <a:p>
            <a:r>
              <a:rPr lang="zh-CN" altLang="en-US" b="1" dirty="0"/>
              <a:t>光纤连接器类型</a:t>
            </a:r>
            <a:endParaRPr lang="zh-CN" altLang="en-US" b="1" dirty="0"/>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 calcmode="lin" valueType="num">
                                      <p:cBhvr additive="base">
                                        <p:cTn id="7"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396"/>
                                        </p:tgtEl>
                                        <p:attrNameLst>
                                          <p:attrName>style.visibility</p:attrName>
                                        </p:attrNameLst>
                                      </p:cBhvr>
                                      <p:to>
                                        <p:strVal val="visible"/>
                                      </p:to>
                                    </p:set>
                                    <p:anim calcmode="lin" valueType="num">
                                      <p:cBhvr additive="base">
                                        <p:cTn id="11" dur="500" fill="hold"/>
                                        <p:tgtEl>
                                          <p:spTgt spid="59396"/>
                                        </p:tgtEl>
                                        <p:attrNameLst>
                                          <p:attrName>ppt_x</p:attrName>
                                        </p:attrNameLst>
                                      </p:cBhvr>
                                      <p:tavLst>
                                        <p:tav tm="0">
                                          <p:val>
                                            <p:strVal val="#ppt_x"/>
                                          </p:val>
                                        </p:tav>
                                        <p:tav tm="100000">
                                          <p:val>
                                            <p:strVal val="#ppt_x"/>
                                          </p:val>
                                        </p:tav>
                                      </p:tavLst>
                                    </p:anim>
                                    <p:anim calcmode="lin" valueType="num">
                                      <p:cBhvr additive="base">
                                        <p:cTn id="12" dur="500" fill="hold"/>
                                        <p:tgtEl>
                                          <p:spTgt spid="5939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401"/>
                                        </p:tgtEl>
                                        <p:attrNameLst>
                                          <p:attrName>style.visibility</p:attrName>
                                        </p:attrNameLst>
                                      </p:cBhvr>
                                      <p:to>
                                        <p:strVal val="visible"/>
                                      </p:to>
                                    </p:set>
                                    <p:anim calcmode="lin" valueType="num">
                                      <p:cBhvr additive="base">
                                        <p:cTn id="15" dur="500" fill="hold"/>
                                        <p:tgtEl>
                                          <p:spTgt spid="59401"/>
                                        </p:tgtEl>
                                        <p:attrNameLst>
                                          <p:attrName>ppt_x</p:attrName>
                                        </p:attrNameLst>
                                      </p:cBhvr>
                                      <p:tavLst>
                                        <p:tav tm="0">
                                          <p:val>
                                            <p:strVal val="#ppt_x"/>
                                          </p:val>
                                        </p:tav>
                                        <p:tav tm="100000">
                                          <p:val>
                                            <p:strVal val="#ppt_x"/>
                                          </p:val>
                                        </p:tav>
                                      </p:tavLst>
                                    </p:anim>
                                    <p:anim calcmode="lin" valueType="num">
                                      <p:cBhvr additive="base">
                                        <p:cTn id="16" dur="500" fill="hold"/>
                                        <p:tgtEl>
                                          <p:spTgt spid="5940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398"/>
                                        </p:tgtEl>
                                        <p:attrNameLst>
                                          <p:attrName>style.visibility</p:attrName>
                                        </p:attrNameLst>
                                      </p:cBhvr>
                                      <p:to>
                                        <p:strVal val="visible"/>
                                      </p:to>
                                    </p:set>
                                    <p:anim calcmode="lin" valueType="num">
                                      <p:cBhvr additive="base">
                                        <p:cTn id="21" dur="500" fill="hold"/>
                                        <p:tgtEl>
                                          <p:spTgt spid="59398"/>
                                        </p:tgtEl>
                                        <p:attrNameLst>
                                          <p:attrName>ppt_x</p:attrName>
                                        </p:attrNameLst>
                                      </p:cBhvr>
                                      <p:tavLst>
                                        <p:tav tm="0">
                                          <p:val>
                                            <p:strVal val="#ppt_x"/>
                                          </p:val>
                                        </p:tav>
                                        <p:tav tm="100000">
                                          <p:val>
                                            <p:strVal val="#ppt_x"/>
                                          </p:val>
                                        </p:tav>
                                      </p:tavLst>
                                    </p:anim>
                                    <p:anim calcmode="lin" valueType="num">
                                      <p:cBhvr additive="base">
                                        <p:cTn id="22" dur="500" fill="hold"/>
                                        <p:tgtEl>
                                          <p:spTgt spid="5939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9403"/>
                                        </p:tgtEl>
                                        <p:attrNameLst>
                                          <p:attrName>style.visibility</p:attrName>
                                        </p:attrNameLst>
                                      </p:cBhvr>
                                      <p:to>
                                        <p:strVal val="visible"/>
                                      </p:to>
                                    </p:set>
                                    <p:anim calcmode="lin" valueType="num">
                                      <p:cBhvr additive="base">
                                        <p:cTn id="25" dur="500" fill="hold"/>
                                        <p:tgtEl>
                                          <p:spTgt spid="59403"/>
                                        </p:tgtEl>
                                        <p:attrNameLst>
                                          <p:attrName>ppt_x</p:attrName>
                                        </p:attrNameLst>
                                      </p:cBhvr>
                                      <p:tavLst>
                                        <p:tav tm="0">
                                          <p:val>
                                            <p:strVal val="#ppt_x"/>
                                          </p:val>
                                        </p:tav>
                                        <p:tav tm="100000">
                                          <p:val>
                                            <p:strVal val="#ppt_x"/>
                                          </p:val>
                                        </p:tav>
                                      </p:tavLst>
                                    </p:anim>
                                    <p:anim calcmode="lin" valueType="num">
                                      <p:cBhvr additive="base">
                                        <p:cTn id="26" dur="500" fill="hold"/>
                                        <p:tgtEl>
                                          <p:spTgt spid="5940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9404"/>
                                        </p:tgtEl>
                                        <p:attrNameLst>
                                          <p:attrName>style.visibility</p:attrName>
                                        </p:attrNameLst>
                                      </p:cBhvr>
                                      <p:to>
                                        <p:strVal val="visible"/>
                                      </p:to>
                                    </p:set>
                                    <p:anim calcmode="lin" valueType="num">
                                      <p:cBhvr additive="base">
                                        <p:cTn id="29" dur="500" fill="hold"/>
                                        <p:tgtEl>
                                          <p:spTgt spid="59404"/>
                                        </p:tgtEl>
                                        <p:attrNameLst>
                                          <p:attrName>ppt_x</p:attrName>
                                        </p:attrNameLst>
                                      </p:cBhvr>
                                      <p:tavLst>
                                        <p:tav tm="0">
                                          <p:val>
                                            <p:strVal val="#ppt_x"/>
                                          </p:val>
                                        </p:tav>
                                        <p:tav tm="100000">
                                          <p:val>
                                            <p:strVal val="#ppt_x"/>
                                          </p:val>
                                        </p:tav>
                                      </p:tavLst>
                                    </p:anim>
                                    <p:anim calcmode="lin" valueType="num">
                                      <p:cBhvr additive="base">
                                        <p:cTn id="30" dur="500" fill="hold"/>
                                        <p:tgtEl>
                                          <p:spTgt spid="5940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9400"/>
                                        </p:tgtEl>
                                        <p:attrNameLst>
                                          <p:attrName>style.visibility</p:attrName>
                                        </p:attrNameLst>
                                      </p:cBhvr>
                                      <p:to>
                                        <p:strVal val="visible"/>
                                      </p:to>
                                    </p:set>
                                    <p:anim calcmode="lin" valueType="num">
                                      <p:cBhvr additive="base">
                                        <p:cTn id="35" dur="500" fill="hold"/>
                                        <p:tgtEl>
                                          <p:spTgt spid="59400"/>
                                        </p:tgtEl>
                                        <p:attrNameLst>
                                          <p:attrName>ppt_x</p:attrName>
                                        </p:attrNameLst>
                                      </p:cBhvr>
                                      <p:tavLst>
                                        <p:tav tm="0">
                                          <p:val>
                                            <p:strVal val="#ppt_x"/>
                                          </p:val>
                                        </p:tav>
                                        <p:tav tm="100000">
                                          <p:val>
                                            <p:strVal val="#ppt_x"/>
                                          </p:val>
                                        </p:tav>
                                      </p:tavLst>
                                    </p:anim>
                                    <p:anim calcmode="lin" valueType="num">
                                      <p:cBhvr additive="base">
                                        <p:cTn id="36" dur="500" fill="hold"/>
                                        <p:tgtEl>
                                          <p:spTgt spid="5940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9405"/>
                                        </p:tgtEl>
                                        <p:attrNameLst>
                                          <p:attrName>style.visibility</p:attrName>
                                        </p:attrNameLst>
                                      </p:cBhvr>
                                      <p:to>
                                        <p:strVal val="visible"/>
                                      </p:to>
                                    </p:set>
                                    <p:anim calcmode="lin" valueType="num">
                                      <p:cBhvr additive="base">
                                        <p:cTn id="39" dur="500" fill="hold"/>
                                        <p:tgtEl>
                                          <p:spTgt spid="59405"/>
                                        </p:tgtEl>
                                        <p:attrNameLst>
                                          <p:attrName>ppt_x</p:attrName>
                                        </p:attrNameLst>
                                      </p:cBhvr>
                                      <p:tavLst>
                                        <p:tav tm="0">
                                          <p:val>
                                            <p:strVal val="#ppt_x"/>
                                          </p:val>
                                        </p:tav>
                                        <p:tav tm="100000">
                                          <p:val>
                                            <p:strVal val="#ppt_x"/>
                                          </p:val>
                                        </p:tav>
                                      </p:tavLst>
                                    </p:anim>
                                    <p:anim calcmode="lin" valueType="num">
                                      <p:cBhvr additive="base">
                                        <p:cTn id="40" dur="500" fill="hold"/>
                                        <p:tgtEl>
                                          <p:spTgt spid="5940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9406"/>
                                        </p:tgtEl>
                                        <p:attrNameLst>
                                          <p:attrName>style.visibility</p:attrName>
                                        </p:attrNameLst>
                                      </p:cBhvr>
                                      <p:to>
                                        <p:strVal val="visible"/>
                                      </p:to>
                                    </p:set>
                                    <p:anim calcmode="lin" valueType="num">
                                      <p:cBhvr additive="base">
                                        <p:cTn id="43" dur="500" fill="hold"/>
                                        <p:tgtEl>
                                          <p:spTgt spid="59406"/>
                                        </p:tgtEl>
                                        <p:attrNameLst>
                                          <p:attrName>ppt_x</p:attrName>
                                        </p:attrNameLst>
                                      </p:cBhvr>
                                      <p:tavLst>
                                        <p:tav tm="0">
                                          <p:val>
                                            <p:strVal val="#ppt_x"/>
                                          </p:val>
                                        </p:tav>
                                        <p:tav tm="100000">
                                          <p:val>
                                            <p:strVal val="#ppt_x"/>
                                          </p:val>
                                        </p:tav>
                                      </p:tavLst>
                                    </p:anim>
                                    <p:anim calcmode="lin" valueType="num">
                                      <p:cBhvr additive="base">
                                        <p:cTn id="44" dur="500" fill="hold"/>
                                        <p:tgtEl>
                                          <p:spTgt spid="594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P spid="59401" grpId="0"/>
      <p:bldP spid="59403" grpId="0"/>
      <p:bldP spid="59404" grpId="0"/>
      <p:bldP spid="59405" grpId="0"/>
      <p:bldP spid="5940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63489"/>
          <p:cNvSpPr>
            <a:spLocks noGrp="1"/>
          </p:cNvSpPr>
          <p:nvPr>
            <p:ph type="title"/>
          </p:nvPr>
        </p:nvSpPr>
        <p:spPr>
          <a:xfrm>
            <a:off x="391911" y="44625"/>
            <a:ext cx="7482627" cy="936104"/>
          </a:xfrm>
        </p:spPr>
        <p:txBody>
          <a:bodyPr anchor="b"/>
          <a:lstStyle/>
          <a:p>
            <a:r>
              <a:rPr lang="zh-CN" altLang="en-US" b="1" dirty="0"/>
              <a:t>反射损耗</a:t>
            </a:r>
            <a:endParaRPr lang="zh-CN" altLang="en-US" b="1" dirty="0"/>
          </a:p>
        </p:txBody>
      </p:sp>
      <p:pic>
        <p:nvPicPr>
          <p:cNvPr id="63495" name="内容占位符 63494" descr="图片1"/>
          <p:cNvPicPr>
            <a:picLocks noGrp="1" noChangeAspect="1"/>
          </p:cNvPicPr>
          <p:nvPr>
            <p:ph idx="1"/>
          </p:nvPr>
        </p:nvPicPr>
        <p:blipFill>
          <a:blip r:embed="rId1"/>
          <a:stretch>
            <a:fillRect/>
          </a:stretch>
        </p:blipFill>
        <p:spPr>
          <a:xfrm>
            <a:off x="2374757" y="1888942"/>
            <a:ext cx="4018403" cy="3332162"/>
          </a:xfrm>
        </p:spPr>
      </p:pic>
      <p:sp>
        <p:nvSpPr>
          <p:cNvPr id="63494" name="矩形 63493"/>
          <p:cNvSpPr/>
          <p:nvPr/>
        </p:nvSpPr>
        <p:spPr>
          <a:xfrm>
            <a:off x="2504328" y="1341438"/>
            <a:ext cx="6265095"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lvl="0" indent="-285750" defTabSz="457200">
              <a:lnSpc>
                <a:spcPct val="90000"/>
              </a:lnSpc>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不同类型连接时产生的反射光</a:t>
            </a:r>
            <a:endParaRPr lang="zh-CN" altLang="en-US" sz="2000" dirty="0">
              <a:latin typeface="+mn-lt"/>
              <a:ea typeface="楷体_GB2312" pitchFamily="49" charset="-122"/>
            </a:endParaRPr>
          </a:p>
          <a:p>
            <a:pPr lvl="1">
              <a:buClr>
                <a:srgbClr val="006600"/>
              </a:buClr>
              <a:buFont typeface="Wingdings" panose="05000000000000000000" pitchFamily="2" charset="2"/>
              <a:buNone/>
            </a:pPr>
            <a:endParaRPr lang="en-US" altLang="zh-CN" sz="2200" dirty="0"/>
          </a:p>
          <a:p>
            <a:pPr marL="285750" lvl="1">
              <a:buClr>
                <a:srgbClr val="006600"/>
              </a:buClr>
              <a:buNone/>
            </a:pPr>
            <a:r>
              <a:rPr lang="zh-CN" altLang="en-US" sz="2000" dirty="0">
                <a:ea typeface="楷体_GB2312" pitchFamily="49" charset="-122"/>
              </a:rPr>
              <a:t>                                                 </a:t>
            </a:r>
            <a:r>
              <a:rPr lang="zh-CN" altLang="en-US" sz="2000" b="1" dirty="0">
                <a:latin typeface="+mj-ea"/>
                <a:ea typeface="+mj-ea"/>
              </a:rPr>
              <a:t>平型（</a:t>
            </a:r>
            <a:r>
              <a:rPr lang="en-US" altLang="zh-CN" sz="2000" b="1" dirty="0">
                <a:latin typeface="+mj-ea"/>
                <a:ea typeface="+mj-ea"/>
              </a:rPr>
              <a:t>PC</a:t>
            </a:r>
            <a:r>
              <a:rPr lang="zh-CN" altLang="en-US" sz="2000" b="1" dirty="0">
                <a:latin typeface="+mj-ea"/>
                <a:ea typeface="+mj-ea"/>
              </a:rPr>
              <a:t>）接头</a:t>
            </a:r>
            <a:endParaRPr lang="en-US" altLang="zh-CN" sz="2000" b="1" dirty="0">
              <a:latin typeface="+mj-ea"/>
              <a:ea typeface="+mj-ea"/>
            </a:endParaRPr>
          </a:p>
          <a:p>
            <a:pPr lvl="1">
              <a:buClr>
                <a:srgbClr val="006600"/>
              </a:buClr>
              <a:buFont typeface="Wingdings" panose="05000000000000000000" pitchFamily="2" charset="2"/>
              <a:buNone/>
            </a:pPr>
            <a:endParaRPr lang="en-US" altLang="zh-CN" sz="2200" dirty="0"/>
          </a:p>
          <a:p>
            <a:pPr lvl="1">
              <a:buClr>
                <a:srgbClr val="006600"/>
              </a:buClr>
              <a:buFont typeface="Wingdings" panose="05000000000000000000" pitchFamily="2" charset="2"/>
              <a:buNone/>
            </a:pPr>
            <a:endParaRPr lang="en-US" altLang="zh-CN" sz="2200" dirty="0"/>
          </a:p>
          <a:p>
            <a:pPr lvl="1">
              <a:buClr>
                <a:srgbClr val="006600"/>
              </a:buClr>
              <a:buNone/>
            </a:pPr>
            <a:r>
              <a:rPr lang="zh-CN" altLang="en-US" sz="2200" dirty="0"/>
              <a:t>                                       </a:t>
            </a:r>
            <a:r>
              <a:rPr lang="zh-CN" altLang="en-US" sz="2000" b="1" dirty="0">
                <a:latin typeface="+mj-ea"/>
                <a:ea typeface="+mj-ea"/>
              </a:rPr>
              <a:t>球型（</a:t>
            </a:r>
            <a:r>
              <a:rPr lang="en-US" altLang="zh-CN" sz="2000" b="1" dirty="0">
                <a:latin typeface="+mj-ea"/>
                <a:ea typeface="+mj-ea"/>
              </a:rPr>
              <a:t>UPC</a:t>
            </a:r>
            <a:r>
              <a:rPr lang="zh-CN" altLang="en-US" sz="2000" b="1" dirty="0">
                <a:latin typeface="+mj-ea"/>
                <a:ea typeface="+mj-ea"/>
              </a:rPr>
              <a:t>）接头</a:t>
            </a:r>
            <a:endParaRPr lang="zh-CN" altLang="en-US" sz="2000" b="1" dirty="0">
              <a:latin typeface="+mj-ea"/>
              <a:ea typeface="+mj-ea"/>
            </a:endParaRPr>
          </a:p>
          <a:p>
            <a:pPr lvl="1">
              <a:buClr>
                <a:srgbClr val="006600"/>
              </a:buClr>
              <a:buFont typeface="Wingdings" panose="05000000000000000000" pitchFamily="2" charset="2"/>
              <a:buNone/>
            </a:pPr>
            <a:endParaRPr lang="en-US" altLang="zh-CN" sz="1500" dirty="0"/>
          </a:p>
          <a:p>
            <a:pPr lvl="1">
              <a:buClr>
                <a:srgbClr val="006600"/>
              </a:buClr>
              <a:buFont typeface="Wingdings" panose="05000000000000000000" pitchFamily="2" charset="2"/>
              <a:buNone/>
            </a:pPr>
            <a:endParaRPr lang="en-US" altLang="zh-CN" sz="1500" dirty="0"/>
          </a:p>
          <a:p>
            <a:pPr lvl="1">
              <a:buClr>
                <a:srgbClr val="006600"/>
              </a:buClr>
              <a:buNone/>
            </a:pPr>
            <a:r>
              <a:rPr lang="zh-CN" altLang="en-US" sz="2800" dirty="0"/>
              <a:t>                               </a:t>
            </a:r>
            <a:r>
              <a:rPr lang="zh-CN" altLang="en-US" sz="2000" b="1" dirty="0">
                <a:latin typeface="+mj-ea"/>
                <a:ea typeface="+mj-ea"/>
              </a:rPr>
              <a:t>斜型（</a:t>
            </a:r>
            <a:r>
              <a:rPr lang="en-US" altLang="zh-CN" sz="2000" b="1" dirty="0">
                <a:latin typeface="+mj-ea"/>
                <a:ea typeface="+mj-ea"/>
              </a:rPr>
              <a:t>APC</a:t>
            </a:r>
            <a:r>
              <a:rPr lang="zh-CN" altLang="en-US" sz="2000" b="1" dirty="0">
                <a:latin typeface="+mj-ea"/>
                <a:ea typeface="+mj-ea"/>
              </a:rPr>
              <a:t>）接头</a:t>
            </a:r>
            <a:endParaRPr lang="zh-CN" altLang="en-US" sz="2000" b="1" dirty="0">
              <a:latin typeface="+mj-ea"/>
              <a:ea typeface="+mj-ea"/>
            </a:endParaRPr>
          </a:p>
          <a:p>
            <a:pPr lvl="1">
              <a:buClr>
                <a:srgbClr val="006600"/>
              </a:buClr>
              <a:buFont typeface="Wingdings" panose="05000000000000000000" pitchFamily="2" charset="2"/>
              <a:buNone/>
            </a:pPr>
            <a:endParaRPr lang="en-US" altLang="zh-CN" sz="2800" dirty="0"/>
          </a:p>
        </p:txBody>
      </p:sp>
      <p:sp>
        <p:nvSpPr>
          <p:cNvPr id="63488" name="矩形 63487"/>
          <p:cNvSpPr/>
          <p:nvPr/>
        </p:nvSpPr>
        <p:spPr>
          <a:xfrm>
            <a:off x="2577355" y="5301208"/>
            <a:ext cx="5688013" cy="784830"/>
          </a:xfrm>
          <a:prstGeom prst="rect">
            <a:avLst/>
          </a:prstGeom>
          <a:noFill/>
          <a:ln w="9525">
            <a:noFill/>
          </a:ln>
        </p:spPr>
        <p:txBody>
          <a:bodyPr>
            <a:spAutoFit/>
          </a:bodyPr>
          <a:lstStyle/>
          <a:p>
            <a:pPr marL="285750" indent="-285750" eaLnBrk="1" hangingPunct="1">
              <a:lnSpc>
                <a:spcPct val="90000"/>
              </a:lnSpc>
              <a:spcBef>
                <a:spcPct val="20000"/>
              </a:spcBef>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尽量要将光反射降到最低程度</a:t>
            </a:r>
            <a:endParaRPr lang="zh-CN" altLang="en-US" sz="2000" dirty="0">
              <a:latin typeface="+mn-lt"/>
              <a:ea typeface="楷体_GB2312" pitchFamily="49" charset="-122"/>
            </a:endParaRPr>
          </a:p>
          <a:p>
            <a:pPr marL="285750" indent="-285750" eaLnBrk="1" hangingPunct="1">
              <a:lnSpc>
                <a:spcPct val="90000"/>
              </a:lnSpc>
              <a:spcBef>
                <a:spcPct val="20000"/>
              </a:spcBef>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有线电视网络采用单模的</a:t>
            </a:r>
            <a:r>
              <a:rPr lang="en-US" altLang="zh-CN" sz="2000" dirty="0">
                <a:latin typeface="+mn-lt"/>
                <a:ea typeface="楷体_GB2312" pitchFamily="49" charset="-122"/>
              </a:rPr>
              <a:t>APC</a:t>
            </a:r>
            <a:r>
              <a:rPr lang="zh-CN" altLang="en-US" sz="2000" dirty="0">
                <a:latin typeface="+mn-lt"/>
                <a:ea typeface="楷体_GB2312" pitchFamily="49" charset="-122"/>
              </a:rPr>
              <a:t>型接头最好</a:t>
            </a:r>
            <a:endParaRPr lang="zh-CN" altLang="en-US" sz="2000" dirty="0">
              <a:latin typeface="+mn-lt"/>
              <a:ea typeface="楷体_GB2312" pitchFamily="49" charset="-122"/>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488">
                                            <p:txEl>
                                              <p:pRg st="1" end="1"/>
                                            </p:txEl>
                                          </p:spTgt>
                                        </p:tgtEl>
                                        <p:attrNameLst>
                                          <p:attrName>style.visibility</p:attrName>
                                        </p:attrNameLst>
                                      </p:cBhvr>
                                      <p:to>
                                        <p:strVal val="visible"/>
                                      </p:to>
                                    </p:set>
                                    <p:anim calcmode="lin" valueType="num">
                                      <p:cBhvr additive="base">
                                        <p:cTn id="7" dur="500" fill="hold"/>
                                        <p:tgtEl>
                                          <p:spTgt spid="6348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348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a:xfrm>
            <a:off x="391911" y="44624"/>
            <a:ext cx="7482627" cy="1027641"/>
          </a:xfrm>
        </p:spPr>
        <p:txBody>
          <a:bodyPr anchor="b"/>
          <a:lstStyle/>
          <a:p>
            <a:r>
              <a:rPr lang="zh-CN" altLang="en-US" b="1" dirty="0"/>
              <a:t>连接损耗</a:t>
            </a:r>
            <a:endParaRPr lang="zh-CN" altLang="en-US" b="1" dirty="0"/>
          </a:p>
        </p:txBody>
      </p:sp>
      <p:pic>
        <p:nvPicPr>
          <p:cNvPr id="66566" name="内容占位符 66565"/>
          <p:cNvPicPr>
            <a:picLocks noGrp="1" noChangeAspect="1"/>
          </p:cNvPicPr>
          <p:nvPr>
            <p:ph idx="1"/>
          </p:nvPr>
        </p:nvPicPr>
        <p:blipFill>
          <a:blip r:embed="rId1"/>
          <a:stretch>
            <a:fillRect/>
          </a:stretch>
        </p:blipFill>
        <p:spPr>
          <a:xfrm>
            <a:off x="4752241" y="1268760"/>
            <a:ext cx="3009071" cy="1198927"/>
          </a:xfrm>
        </p:spPr>
      </p:pic>
      <p:sp>
        <p:nvSpPr>
          <p:cNvPr id="66565" name="文本占位符 66564"/>
          <p:cNvSpPr>
            <a:spLocks noGrp="1"/>
          </p:cNvSpPr>
          <p:nvPr>
            <p:ph type="body" sz="half" idx="4294967295"/>
          </p:nvPr>
        </p:nvSpPr>
        <p:spPr>
          <a:xfrm>
            <a:off x="2364730" y="1557040"/>
            <a:ext cx="3308350" cy="431800"/>
          </a:xfrm>
        </p:spPr>
        <p:txBody>
          <a:bodyPr/>
          <a:lstStyle/>
          <a:p>
            <a:pPr defTabSz="914400">
              <a:lnSpc>
                <a:spcPct val="90000"/>
              </a:lnSpc>
              <a:spcAft>
                <a:spcPct val="0"/>
              </a:spcAft>
              <a:buClr>
                <a:srgbClr val="006600"/>
              </a:buClr>
              <a:buFont typeface="Wingdings" panose="05000000000000000000" pitchFamily="2" charset="2"/>
              <a:buChar char="Ø"/>
            </a:pPr>
            <a:r>
              <a:rPr lang="zh-CN" altLang="en-US" sz="2000" dirty="0">
                <a:ea typeface="楷体_GB2312" pitchFamily="49" charset="-122"/>
              </a:rPr>
              <a:t>光纤轴未对准</a:t>
            </a:r>
            <a:endParaRPr lang="zh-CN" altLang="en-US" sz="2000" dirty="0"/>
          </a:p>
        </p:txBody>
      </p:sp>
      <p:pic>
        <p:nvPicPr>
          <p:cNvPr id="66570" name="内容占位符 66569"/>
          <p:cNvPicPr>
            <a:picLocks noGrp="1" noChangeAspect="1"/>
          </p:cNvPicPr>
          <p:nvPr>
            <p:ph sz="quarter" idx="4294967295"/>
          </p:nvPr>
        </p:nvPicPr>
        <p:blipFill>
          <a:blip r:embed="rId2"/>
          <a:srcRect t="25890" b="4019"/>
          <a:stretch>
            <a:fillRect/>
          </a:stretch>
        </p:blipFill>
        <p:spPr>
          <a:xfrm>
            <a:off x="4807992" y="2852936"/>
            <a:ext cx="2881312" cy="1284833"/>
          </a:xfrm>
          <a:prstGeom prst="rect">
            <a:avLst/>
          </a:prstGeom>
        </p:spPr>
      </p:pic>
      <p:pic>
        <p:nvPicPr>
          <p:cNvPr id="66572" name="图片 66571"/>
          <p:cNvPicPr>
            <a:picLocks noChangeAspect="1"/>
          </p:cNvPicPr>
          <p:nvPr/>
        </p:nvPicPr>
        <p:blipFill>
          <a:blip r:embed="rId3"/>
          <a:srcRect l="4465" t="12448" r="5505" b="13133"/>
          <a:stretch>
            <a:fillRect/>
          </a:stretch>
        </p:blipFill>
        <p:spPr>
          <a:xfrm>
            <a:off x="4808984" y="4509120"/>
            <a:ext cx="2881312" cy="863600"/>
          </a:xfrm>
          <a:prstGeom prst="rect">
            <a:avLst/>
          </a:prstGeom>
          <a:noFill/>
          <a:ln w="9525">
            <a:noFill/>
          </a:ln>
        </p:spPr>
      </p:pic>
      <p:sp>
        <p:nvSpPr>
          <p:cNvPr id="66573" name="矩形 66572"/>
          <p:cNvSpPr/>
          <p:nvPr/>
        </p:nvSpPr>
        <p:spPr>
          <a:xfrm>
            <a:off x="2432050" y="3141539"/>
            <a:ext cx="3308350"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lvl="0" indent="-285750">
              <a:lnSpc>
                <a:spcPct val="90000"/>
              </a:lnSpc>
              <a:buClr>
                <a:srgbClr val="006600"/>
              </a:buClr>
              <a:buSzPct val="145000"/>
              <a:buFont typeface="Wingdings" panose="05000000000000000000" pitchFamily="2" charset="2"/>
              <a:buChar char="Ø"/>
            </a:pPr>
            <a:r>
              <a:rPr lang="zh-CN" altLang="en-US" sz="2000" dirty="0">
                <a:latin typeface="+mn-lt"/>
                <a:ea typeface="楷体_GB2312" pitchFamily="49" charset="-122"/>
              </a:rPr>
              <a:t>光纤角度偏离</a:t>
            </a:r>
            <a:endParaRPr lang="zh-CN" altLang="en-US" sz="2000" dirty="0">
              <a:latin typeface="+mn-lt"/>
              <a:ea typeface="楷体_GB2312" pitchFamily="49" charset="-122"/>
            </a:endParaRPr>
          </a:p>
          <a:p>
            <a:pPr lvl="1">
              <a:lnSpc>
                <a:spcPct val="90000"/>
              </a:lnSpc>
              <a:buClr>
                <a:srgbClr val="006600"/>
              </a:buClr>
              <a:buFont typeface="Wingdings" panose="05000000000000000000" pitchFamily="2" charset="2"/>
              <a:buNone/>
            </a:pPr>
            <a:endParaRPr lang="zh-CN" altLang="en-US" sz="2000" dirty="0"/>
          </a:p>
        </p:txBody>
      </p:sp>
      <p:sp>
        <p:nvSpPr>
          <p:cNvPr id="66574" name="矩形 66573"/>
          <p:cNvSpPr/>
          <p:nvPr/>
        </p:nvSpPr>
        <p:spPr>
          <a:xfrm>
            <a:off x="2432050" y="4797301"/>
            <a:ext cx="3308350"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indent="-285750">
              <a:lnSpc>
                <a:spcPct val="90000"/>
              </a:lnSpc>
              <a:buClr>
                <a:srgbClr val="006600"/>
              </a:buClr>
              <a:buSzPct val="145000"/>
              <a:buFont typeface="Wingdings" panose="05000000000000000000" pitchFamily="2" charset="2"/>
              <a:buChar char="Ø"/>
            </a:pPr>
            <a:r>
              <a:rPr lang="zh-CN" altLang="en-US" sz="2000" dirty="0">
                <a:latin typeface="+mn-lt"/>
                <a:ea typeface="楷体_GB2312" pitchFamily="49" charset="-122"/>
              </a:rPr>
              <a:t>光纤内核变形</a:t>
            </a:r>
            <a:endParaRPr lang="zh-CN" altLang="en-US" sz="2000" dirty="0">
              <a:latin typeface="+mn-lt"/>
              <a:ea typeface="楷体_GB2312" pitchFamily="49" charset="-122"/>
            </a:endParaRPr>
          </a:p>
          <a:p>
            <a:pPr lvl="1">
              <a:lnSpc>
                <a:spcPct val="90000"/>
              </a:lnSpc>
              <a:buClr>
                <a:srgbClr val="006600"/>
              </a:buClr>
              <a:buFont typeface="Wingdings" panose="05000000000000000000" pitchFamily="2" charset="2"/>
              <a:buNone/>
            </a:pPr>
            <a:endParaRPr lang="zh-CN" altLang="en-US" sz="2000" dirty="0"/>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内容占位符 70659"/>
          <p:cNvPicPr>
            <a:picLocks noGrp="1" noChangeAspect="1"/>
          </p:cNvPicPr>
          <p:nvPr>
            <p:ph sz="half" idx="1"/>
          </p:nvPr>
        </p:nvPicPr>
        <p:blipFill>
          <a:blip r:embed="rId1"/>
          <a:stretch>
            <a:fillRect/>
          </a:stretch>
        </p:blipFill>
        <p:spPr>
          <a:xfrm>
            <a:off x="5745163" y="1340768"/>
            <a:ext cx="2952750" cy="1673225"/>
          </a:xfrm>
        </p:spPr>
      </p:pic>
      <p:pic>
        <p:nvPicPr>
          <p:cNvPr id="70662" name="内容占位符 70661"/>
          <p:cNvPicPr>
            <a:picLocks noGrp="1" noChangeAspect="1"/>
          </p:cNvPicPr>
          <p:nvPr>
            <p:ph sz="half" idx="2"/>
          </p:nvPr>
        </p:nvPicPr>
        <p:blipFill>
          <a:blip r:embed="rId2"/>
          <a:stretch>
            <a:fillRect/>
          </a:stretch>
        </p:blipFill>
        <p:spPr>
          <a:xfrm>
            <a:off x="5816601" y="3140992"/>
            <a:ext cx="2879725" cy="1155700"/>
          </a:xfrm>
        </p:spPr>
      </p:pic>
      <p:sp>
        <p:nvSpPr>
          <p:cNvPr id="70664" name="矩形 70663"/>
          <p:cNvSpPr/>
          <p:nvPr/>
        </p:nvSpPr>
        <p:spPr>
          <a:xfrm>
            <a:off x="2432050" y="1917029"/>
            <a:ext cx="3308350"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lnSpc>
                <a:spcPct val="90000"/>
              </a:lnSpc>
              <a:buClr>
                <a:srgbClr val="006600"/>
              </a:buClr>
              <a:buFont typeface="Wingdings" panose="05000000000000000000" pitchFamily="2" charset="2"/>
              <a:buChar char="Ø"/>
            </a:pPr>
            <a:r>
              <a:rPr lang="zh-CN" altLang="en-US" sz="2000" dirty="0">
                <a:latin typeface="楷体_GB2312" pitchFamily="49" charset="-122"/>
                <a:ea typeface="楷体_GB2312" pitchFamily="49" charset="-122"/>
              </a:rPr>
              <a:t>杂质</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端面分开</a:t>
            </a:r>
            <a:endParaRPr lang="zh-CN" altLang="en-US" sz="2000" dirty="0">
              <a:latin typeface="楷体_GB2312" pitchFamily="49" charset="-122"/>
              <a:ea typeface="楷体_GB2312" pitchFamily="49" charset="-122"/>
            </a:endParaRPr>
          </a:p>
          <a:p>
            <a:pPr lvl="1">
              <a:lnSpc>
                <a:spcPct val="90000"/>
              </a:lnSpc>
              <a:buClr>
                <a:srgbClr val="006600"/>
              </a:buClr>
              <a:buFont typeface="Wingdings" panose="05000000000000000000" pitchFamily="2" charset="2"/>
              <a:buNone/>
            </a:pPr>
            <a:endParaRPr lang="zh-CN" altLang="en-US" sz="2000" dirty="0"/>
          </a:p>
        </p:txBody>
      </p:sp>
      <p:sp>
        <p:nvSpPr>
          <p:cNvPr id="70665" name="矩形 70664"/>
          <p:cNvSpPr/>
          <p:nvPr/>
        </p:nvSpPr>
        <p:spPr>
          <a:xfrm>
            <a:off x="2432050" y="3428329"/>
            <a:ext cx="3308350"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lnSpc>
                <a:spcPct val="90000"/>
              </a:lnSpc>
              <a:buClr>
                <a:srgbClr val="006600"/>
              </a:buClr>
              <a:buFont typeface="Wingdings" panose="05000000000000000000" pitchFamily="2" charset="2"/>
              <a:buChar char="Ø"/>
            </a:pPr>
            <a:r>
              <a:rPr lang="zh-CN" altLang="en-US" sz="2000" dirty="0">
                <a:latin typeface="楷体_GB2312" pitchFamily="49" charset="-122"/>
                <a:ea typeface="楷体_GB2312" pitchFamily="49" charset="-122"/>
              </a:rPr>
              <a:t>纤芯尺寸</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形状不同</a:t>
            </a:r>
            <a:endParaRPr lang="zh-CN" altLang="en-US" sz="2000" dirty="0">
              <a:latin typeface="楷体_GB2312" pitchFamily="49" charset="-122"/>
              <a:ea typeface="楷体_GB2312" pitchFamily="49" charset="-122"/>
            </a:endParaRPr>
          </a:p>
          <a:p>
            <a:pPr lvl="1">
              <a:lnSpc>
                <a:spcPct val="90000"/>
              </a:lnSpc>
              <a:buClr>
                <a:srgbClr val="006600"/>
              </a:buClr>
              <a:buFont typeface="Wingdings" panose="05000000000000000000" pitchFamily="2" charset="2"/>
              <a:buNone/>
            </a:pPr>
            <a:endParaRPr lang="zh-CN" altLang="en-US" sz="2000" dirty="0"/>
          </a:p>
        </p:txBody>
      </p:sp>
      <p:sp>
        <p:nvSpPr>
          <p:cNvPr id="70667" name="矩形 70666"/>
          <p:cNvSpPr/>
          <p:nvPr/>
        </p:nvSpPr>
        <p:spPr>
          <a:xfrm>
            <a:off x="2432051" y="4436393"/>
            <a:ext cx="6480175" cy="1512887"/>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lgn="just">
              <a:lnSpc>
                <a:spcPct val="90000"/>
              </a:lnSpc>
              <a:buClr>
                <a:srgbClr val="006600"/>
              </a:buClr>
              <a:buFont typeface="Wingdings" panose="05000000000000000000" pitchFamily="2" charset="2"/>
              <a:buChar char="Ø"/>
            </a:pPr>
            <a:r>
              <a:rPr lang="zh-CN" altLang="en-US" sz="2000" dirty="0">
                <a:latin typeface="Times New Roman" panose="02020603050405020304" pitchFamily="18" charset="0"/>
                <a:ea typeface="楷体_GB2312" pitchFamily="49" charset="-122"/>
                <a:cs typeface="Times New Roman" panose="02020603050405020304" pitchFamily="18" charset="0"/>
              </a:rPr>
              <a:t>常因结构不精密、环境不清洁、接插不彻底，造成接触不良，导致插入损耗增大</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lvl="0" algn="just">
              <a:lnSpc>
                <a:spcPct val="90000"/>
              </a:lnSpc>
              <a:buClr>
                <a:srgbClr val="006600"/>
              </a:buClr>
              <a:buFont typeface="Wingdings" panose="05000000000000000000" pitchFamily="2" charset="2"/>
              <a:buChar char="Ø"/>
            </a:pPr>
            <a:r>
              <a:rPr lang="zh-CN" altLang="en-US" sz="2000" dirty="0">
                <a:latin typeface="Times New Roman" panose="02020603050405020304" pitchFamily="18" charset="0"/>
                <a:ea typeface="楷体_GB2312" pitchFamily="49" charset="-122"/>
                <a:cs typeface="Times New Roman" panose="02020603050405020304" pitchFamily="18" charset="0"/>
              </a:rPr>
              <a:t>讨论</a:t>
            </a:r>
            <a:r>
              <a:rPr lang="en-US" altLang="zh-CN" sz="2000" dirty="0">
                <a:latin typeface="Times New Roman" panose="02020603050405020304" pitchFamily="18" charset="0"/>
                <a:ea typeface="楷体_GB2312" pitchFamily="49" charset="-122"/>
                <a:cs typeface="Times New Roman" panose="02020603050405020304" pitchFamily="18" charset="0"/>
              </a:rPr>
              <a:t>:</a:t>
            </a:r>
            <a:r>
              <a:rPr lang="zh-CN" altLang="en-US" sz="2000" dirty="0">
                <a:latin typeface="Times New Roman" panose="02020603050405020304" pitchFamily="18" charset="0"/>
                <a:ea typeface="楷体_GB2312" pitchFamily="49" charset="-122"/>
                <a:cs typeface="Times New Roman" panose="02020603050405020304" pitchFamily="18" charset="0"/>
              </a:rPr>
              <a:t>光纤传输损耗</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lvl="0" algn="just">
              <a:lnSpc>
                <a:spcPct val="90000"/>
              </a:lnSpc>
              <a:buClr>
                <a:srgbClr val="006600"/>
              </a:buClr>
              <a:buFont typeface="Wingdings" panose="05000000000000000000" pitchFamily="2" charset="2"/>
              <a:buNone/>
            </a:pP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1310nm</a:t>
            </a: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0.35dB/km       1550nm</a:t>
            </a: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0.23dB/km</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10" name="标题 66561"/>
          <p:cNvSpPr>
            <a:spLocks noGrp="1"/>
          </p:cNvSpPr>
          <p:nvPr>
            <p:ph type="title"/>
          </p:nvPr>
        </p:nvSpPr>
        <p:spPr>
          <a:xfrm>
            <a:off x="391911" y="44624"/>
            <a:ext cx="7482627" cy="1027641"/>
          </a:xfrm>
        </p:spPr>
        <p:txBody>
          <a:bodyPr anchor="b"/>
          <a:lstStyle/>
          <a:p>
            <a:r>
              <a:rPr lang="zh-CN" altLang="en-US" b="1" dirty="0"/>
              <a:t>连接损耗</a:t>
            </a:r>
            <a:endParaRPr lang="zh-CN" altLang="en-US" b="1" dirty="0"/>
          </a:p>
        </p:txBody>
      </p:sp>
      <p:sp>
        <p:nvSpPr>
          <p:cNvPr id="2" name="灯片编号占位符 1"/>
          <p:cNvSpPr>
            <a:spLocks noGrp="1"/>
          </p:cNvSpPr>
          <p:nvPr>
            <p:ph type="sldNum" sz="quarter" idx="12"/>
          </p:nvPr>
        </p:nvSpPr>
        <p:spPr/>
        <p:txBody>
          <a:bodyPr/>
          <a:lstStyle/>
          <a:p>
            <a:fld id="{40B52295-AD8D-47A8-A4D5-D2F6B9F48E3F}"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67">
                                            <p:txEl>
                                              <p:pRg st="1" end="1"/>
                                            </p:txEl>
                                          </p:spTgt>
                                        </p:tgtEl>
                                        <p:attrNameLst>
                                          <p:attrName>style.visibility</p:attrName>
                                        </p:attrNameLst>
                                      </p:cBhvr>
                                      <p:to>
                                        <p:strVal val="visible"/>
                                      </p:to>
                                    </p:set>
                                    <p:anim calcmode="lin" valueType="num">
                                      <p:cBhvr additive="base">
                                        <p:cTn id="7" dur="500" fill="hold"/>
                                        <p:tgtEl>
                                          <p:spTgt spid="706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6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667">
                                            <p:txEl>
                                              <p:pRg st="2" end="2"/>
                                            </p:txEl>
                                          </p:spTgt>
                                        </p:tgtEl>
                                        <p:attrNameLst>
                                          <p:attrName>style.visibility</p:attrName>
                                        </p:attrNameLst>
                                      </p:cBhvr>
                                      <p:to>
                                        <p:strVal val="visible"/>
                                      </p:to>
                                    </p:set>
                                    <p:anim calcmode="lin" valueType="num">
                                      <p:cBhvr additive="base">
                                        <p:cTn id="11" dur="500" fill="hold"/>
                                        <p:tgtEl>
                                          <p:spTgt spid="7066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066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73729"/>
          <p:cNvSpPr>
            <a:spLocks noGrp="1"/>
          </p:cNvSpPr>
          <p:nvPr>
            <p:ph type="title"/>
          </p:nvPr>
        </p:nvSpPr>
        <p:spPr/>
        <p:txBody>
          <a:bodyPr anchor="b"/>
          <a:lstStyle/>
          <a:p>
            <a:r>
              <a:rPr lang="zh-CN" altLang="en-US" b="1" dirty="0"/>
              <a:t>注  意</a:t>
            </a:r>
            <a:endParaRPr lang="zh-CN" altLang="en-US" b="1" dirty="0"/>
          </a:p>
        </p:txBody>
      </p:sp>
      <p:sp>
        <p:nvSpPr>
          <p:cNvPr id="73731" name="文本占位符 73730"/>
          <p:cNvSpPr>
            <a:spLocks noGrp="1"/>
          </p:cNvSpPr>
          <p:nvPr>
            <p:ph idx="1"/>
          </p:nvPr>
        </p:nvSpPr>
        <p:spPr>
          <a:xfrm>
            <a:off x="1031983" y="2040400"/>
            <a:ext cx="8346723" cy="3332816"/>
          </a:xfrm>
        </p:spPr>
        <p:txBody>
          <a:bodyPr/>
          <a:lstStyle/>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应选择结构精密、插入损耗小、反射损耗大的光连接器，如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FC/APC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SC/APC</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施工时应十分注意工作环境的清洁和操作者手的清洁</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连接前，光纤接头、光法兰盘的软塑料帽不可打开</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连接时，要先清洁、后接插。</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如果确认是某个光连接器接触不良，只处理跳线的光纤插头又不见效时，应该将设备内的光纤插头拔下来清洁，同时清洁光法兰盘的通孔</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正常运行中，至少每半年，应清洁一次光连接器。</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网络连接介质</a:t>
            </a:r>
            <a:endParaRPr lang="zh-CN" altLang="en-US">
              <a:latin typeface="Times New Roman" panose="02020603050405020304" pitchFamily="18" charset="0"/>
              <a:cs typeface="Times New Roman" panose="02020603050405020304" pitchFamily="18" charset="0"/>
            </a:endParaRPr>
          </a:p>
        </p:txBody>
      </p:sp>
      <p:graphicFrame>
        <p:nvGraphicFramePr>
          <p:cNvPr id="181290" name="Group 42"/>
          <p:cNvGraphicFramePr>
            <a:graphicFrameLocks noGrp="1"/>
          </p:cNvGraphicFramePr>
          <p:nvPr>
            <p:custDataLst>
              <p:tags r:id="rId1"/>
            </p:custDataLst>
          </p:nvPr>
        </p:nvGraphicFramePr>
        <p:xfrm>
          <a:off x="1069404" y="1124744"/>
          <a:ext cx="8420100" cy="4967288"/>
        </p:xfrm>
        <a:graphic>
          <a:graphicData uri="http://schemas.openxmlformats.org/drawingml/2006/table">
            <a:tbl>
              <a:tblPr/>
              <a:tblGrid>
                <a:gridCol w="2000118"/>
                <a:gridCol w="6419982"/>
              </a:tblGrid>
              <a:tr h="1512888">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同轴电缆</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7500" marR="975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同轴电缆由中心的一根导线和包围在某外边的圆筒状导体组成</a:t>
                      </a: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粗缆   </a:t>
                      </a:r>
                      <a:r>
                        <a:rPr kumimoji="0" lang="en-US"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AUI   </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10Mbps</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500m)</a:t>
                      </a:r>
                      <a:endParaRPr kumimoji="0" lang="en-US"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细缆   </a:t>
                      </a:r>
                      <a:r>
                        <a:rPr kumimoji="0" lang="en-US"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BNC   </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10Mbps</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185m</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99060" marR="9906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1562100">
                <a:tc>
                  <a:txBody>
                    <a:bodyPr/>
                    <a:lstStyle/>
                    <a:p>
                      <a:pPr marL="0" marR="0" lvl="0" indent="0" algn="ctr"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非屏蔽双绞线</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UTP </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7500" marR="975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4</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对标准铜缆构成的网络介质：</a:t>
                      </a:r>
                      <a:endPar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选用</a:t>
                      </a: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RJ45</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连接器</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CATEGORY  3       10Mbps</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CATEGORY  5       100Mbps </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9060" marR="9906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946150">
                <a:tc>
                  <a:txBody>
                    <a:bodyPr/>
                    <a:lstStyle/>
                    <a:p>
                      <a:pPr marL="0" marR="0" lvl="0" indent="0" algn="ctr"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屏蔽双绞线</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STP </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7500" marR="975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屏蔽双绞线是屏蔽技术和绞线技术的结合体，具有很强的抗电磁干扰，抗无线电干扰的能力。</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9060" marR="9906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946150">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光缆</a:t>
                      </a: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97500" marR="975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采用光信号，不受电磁干扰，传输距离长</a:t>
                      </a: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99060" marR="9906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99"/>
                    </a:solid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非导引型传输媒体 </a:t>
            </a:r>
            <a:endParaRPr lang="zh-CN" altLang="en-US" dirty="0">
              <a:latin typeface="Times New Roman" panose="02020603050405020304" pitchFamily="18" charset="0"/>
              <a:cs typeface="Times New Roman" panose="02020603050405020304" pitchFamily="18" charset="0"/>
            </a:endParaRPr>
          </a:p>
        </p:txBody>
      </p:sp>
      <p:sp>
        <p:nvSpPr>
          <p:cNvPr id="46083" name="Rectangle 3"/>
          <p:cNvSpPr>
            <a:spLocks noGrp="1" noChangeArrowheads="1"/>
          </p:cNvSpPr>
          <p:nvPr>
            <p:ph idx="1"/>
          </p:nvPr>
        </p:nvSpPr>
        <p:spPr>
          <a:xfrm>
            <a:off x="1031983" y="1988334"/>
            <a:ext cx="8346723" cy="3332816"/>
          </a:xfrm>
        </p:spPr>
        <p:txBody>
          <a:bodyPr/>
          <a:lstStyle/>
          <a:p>
            <a:r>
              <a:rPr lang="zh-CN" altLang="zh-CN" sz="2400" dirty="0">
                <a:latin typeface="Times New Roman" panose="02020603050405020304" pitchFamily="18" charset="0"/>
                <a:cs typeface="Times New Roman" panose="02020603050405020304" pitchFamily="18" charset="0"/>
              </a:rPr>
              <a:t>将自由空间称为“非导引型传输媒体”。</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无线传输所使用的频段很广。</a:t>
            </a:r>
            <a:endParaRPr lang="zh-CN" altLang="en-US" sz="2400" dirty="0">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短波通信</a:t>
            </a:r>
            <a:r>
              <a:rPr lang="zh-CN" altLang="zh-CN" sz="2400" dirty="0">
                <a:latin typeface="Times New Roman" panose="02020603050405020304" pitchFamily="18" charset="0"/>
                <a:cs typeface="Times New Roman" panose="02020603050405020304" pitchFamily="18" charset="0"/>
              </a:rPr>
              <a:t>（即高频通信）</a:t>
            </a:r>
            <a:r>
              <a:rPr lang="zh-CN" altLang="en-US" sz="2400" dirty="0">
                <a:latin typeface="Times New Roman" panose="02020603050405020304" pitchFamily="18" charset="0"/>
                <a:cs typeface="Times New Roman" panose="02020603050405020304" pitchFamily="18" charset="0"/>
              </a:rPr>
              <a:t>主要是靠电离层的反射，但短波信道的通信质量较差，传输速率低。</a:t>
            </a:r>
            <a:endParaRPr lang="zh-CN" altLang="en-US" sz="2400" dirty="0">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微波</a:t>
            </a:r>
            <a:r>
              <a:rPr lang="zh-CN" altLang="en-US" sz="2400" dirty="0">
                <a:latin typeface="Times New Roman" panose="02020603050405020304" pitchFamily="18" charset="0"/>
                <a:cs typeface="Times New Roman" panose="02020603050405020304" pitchFamily="18" charset="0"/>
              </a:rPr>
              <a:t>在空间主要是直线传播。</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传统微波通信有两种方式： </a:t>
            </a:r>
            <a:endParaRPr lang="zh-CN" altLang="en-US" sz="2400" dirty="0">
              <a:latin typeface="Times New Roman" panose="02020603050405020304" pitchFamily="18" charset="0"/>
              <a:cs typeface="Times New Roman" panose="02020603050405020304" pitchFamily="18" charset="0"/>
            </a:endParaRPr>
          </a:p>
          <a:p>
            <a:pPr lvl="1"/>
            <a:r>
              <a:rPr lang="zh-CN" altLang="en-US" sz="2000"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地面微波接力通信</a:t>
            </a:r>
            <a:endParaRPr lang="zh-CN" altLang="en-US" sz="2000"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lvl="1"/>
            <a:r>
              <a:rPr lang="zh-CN" altLang="en-US" sz="2000"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卫星通信</a:t>
            </a:r>
            <a:r>
              <a:rPr lang="zh-CN" altLang="en-US" sz="2000" dirty="0">
                <a:solidFill>
                  <a:srgbClr val="0000CC"/>
                </a:solidFill>
                <a:latin typeface="Times New Roman" panose="02020603050405020304" pitchFamily="18" charset="0"/>
                <a:cs typeface="Times New Roman" panose="02020603050405020304" pitchFamily="18" charset="0"/>
              </a:rPr>
              <a:t>  </a:t>
            </a:r>
            <a:endParaRPr lang="en-US" altLang="zh-CN" sz="2000" dirty="0">
              <a:solidFill>
                <a:srgbClr val="0000CC"/>
              </a:solidFill>
              <a:latin typeface="Times New Roman" panose="02020603050405020304" pitchFamily="18" charset="0"/>
              <a:cs typeface="Times New Roman" panose="02020603050405020304" pitchFamily="18" charset="0"/>
            </a:endParaRPr>
          </a:p>
          <a:p>
            <a:pPr marL="285750" lvl="1"/>
            <a:r>
              <a:rPr lang="zh-CN" altLang="en-US" dirty="0">
                <a:latin typeface="Times New Roman" panose="02020603050405020304" pitchFamily="18" charset="0"/>
                <a:cs typeface="Times New Roman" panose="02020603050405020304" pitchFamily="18" charset="0"/>
              </a:rPr>
              <a:t>红外传输</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蓝牙  多数家用电器遥控器、智能设备中常用。</a:t>
            </a:r>
            <a:endParaRPr lang="en-US" altLang="zh-CN" dirty="0">
              <a:latin typeface="Times New Roman" panose="02020603050405020304" pitchFamily="18" charset="0"/>
              <a:cs typeface="Times New Roman" panose="02020603050405020304" pitchFamily="18" charset="0"/>
            </a:endParaRPr>
          </a:p>
          <a:p>
            <a:pPr marL="285750" lvl="1"/>
            <a:r>
              <a:rPr lang="zh-CN" altLang="en-US" dirty="0">
                <a:latin typeface="Times New Roman" panose="02020603050405020304" pitchFamily="18" charset="0"/>
                <a:cs typeface="Times New Roman" panose="02020603050405020304" pitchFamily="18" charset="0"/>
              </a:rPr>
              <a:t>激光传输   每端必须有自己的激光发生器和接收器。</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08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08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08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0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2" name="Rectangle 4"/>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无线局域网使用的 </a:t>
            </a:r>
            <a:r>
              <a:rPr lang="en-US" altLang="zh-CN">
                <a:latin typeface="Times New Roman" panose="02020603050405020304" pitchFamily="18" charset="0"/>
                <a:cs typeface="Times New Roman" panose="02020603050405020304" pitchFamily="18" charset="0"/>
              </a:rPr>
              <a:t>ISM </a:t>
            </a:r>
            <a:r>
              <a:rPr lang="zh-CN" altLang="en-US">
                <a:latin typeface="Times New Roman" panose="02020603050405020304" pitchFamily="18" charset="0"/>
                <a:cs typeface="Times New Roman" panose="02020603050405020304" pitchFamily="18" charset="0"/>
              </a:rPr>
              <a:t>频段 </a:t>
            </a:r>
            <a:endParaRPr lang="zh-CN" altLang="en-US">
              <a:latin typeface="Times New Roman" panose="02020603050405020304" pitchFamily="18" charset="0"/>
              <a:cs typeface="Times New Roman" panose="02020603050405020304" pitchFamily="18" charset="0"/>
            </a:endParaRPr>
          </a:p>
        </p:txBody>
      </p:sp>
      <p:grpSp>
        <p:nvGrpSpPr>
          <p:cNvPr id="4" name="组合 3"/>
          <p:cNvGrpSpPr/>
          <p:nvPr/>
        </p:nvGrpSpPr>
        <p:grpSpPr>
          <a:xfrm>
            <a:off x="507339" y="2636912"/>
            <a:ext cx="9198189" cy="2952221"/>
            <a:chOff x="507339" y="3213083"/>
            <a:chExt cx="9198189" cy="2952221"/>
          </a:xfrm>
        </p:grpSpPr>
        <p:sp>
          <p:nvSpPr>
            <p:cNvPr id="314373" name="Text Box 5"/>
            <p:cNvSpPr txBox="1">
              <a:spLocks noChangeArrowheads="1"/>
            </p:cNvSpPr>
            <p:nvPr/>
          </p:nvSpPr>
          <p:spPr bwMode="auto">
            <a:xfrm>
              <a:off x="507339" y="3213083"/>
              <a:ext cx="9198189"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85000"/>
                </a:lnSpc>
              </a:pP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26                         83.5                                        125</a:t>
              </a:r>
              <a:endPar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85000"/>
                </a:lnSpc>
              </a:pPr>
              <a:r>
                <a:rPr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频带        </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MHz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MHz</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MHz</a:t>
              </a:r>
              <a:endPar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4" name="Text Box 6"/>
            <p:cNvSpPr txBox="1">
              <a:spLocks noChangeArrowheads="1"/>
            </p:cNvSpPr>
            <p:nvPr/>
          </p:nvSpPr>
          <p:spPr bwMode="auto">
            <a:xfrm>
              <a:off x="507339" y="5445107"/>
              <a:ext cx="9190336"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频率    </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902   928            2.4           2.4835               5.725                  5.850</a:t>
              </a:r>
              <a:endPar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85000"/>
                </a:lnSpc>
              </a:pP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MHz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MHz</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GHz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GHz</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GHz</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GHz</a:t>
              </a:r>
              <a:endPar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5" name="Line 7"/>
            <p:cNvSpPr>
              <a:spLocks noChangeShapeType="1"/>
            </p:cNvSpPr>
            <p:nvPr/>
          </p:nvSpPr>
          <p:spPr bwMode="auto">
            <a:xfrm>
              <a:off x="1396471" y="4062395"/>
              <a:ext cx="801422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6" name="Line 8"/>
            <p:cNvSpPr>
              <a:spLocks noChangeShapeType="1"/>
            </p:cNvSpPr>
            <p:nvPr/>
          </p:nvSpPr>
          <p:spPr bwMode="auto">
            <a:xfrm>
              <a:off x="1396471" y="5356207"/>
              <a:ext cx="801422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7" name="Rectangle 9"/>
            <p:cNvSpPr>
              <a:spLocks noChangeArrowheads="1"/>
            </p:cNvSpPr>
            <p:nvPr/>
          </p:nvSpPr>
          <p:spPr bwMode="auto">
            <a:xfrm>
              <a:off x="1792023" y="4062395"/>
              <a:ext cx="693077" cy="1293812"/>
            </a:xfrm>
            <a:prstGeom prst="rect">
              <a:avLst/>
            </a:prstGeom>
            <a:solidFill>
              <a:srgbClr val="B2B2B2"/>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8" name="Rectangle 10"/>
            <p:cNvSpPr>
              <a:spLocks noChangeArrowheads="1"/>
            </p:cNvSpPr>
            <p:nvPr/>
          </p:nvSpPr>
          <p:spPr bwMode="auto">
            <a:xfrm>
              <a:off x="3769783" y="4062395"/>
              <a:ext cx="1485900" cy="1293812"/>
            </a:xfrm>
            <a:prstGeom prst="rect">
              <a:avLst/>
            </a:prstGeom>
            <a:solidFill>
              <a:srgbClr val="B2B2B2"/>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9" name="Rectangle 11"/>
            <p:cNvSpPr>
              <a:spLocks noChangeArrowheads="1"/>
            </p:cNvSpPr>
            <p:nvPr/>
          </p:nvSpPr>
          <p:spPr bwMode="auto">
            <a:xfrm>
              <a:off x="7035669" y="4062395"/>
              <a:ext cx="2079228" cy="1293812"/>
            </a:xfrm>
            <a:prstGeom prst="rect">
              <a:avLst/>
            </a:prstGeom>
            <a:solidFill>
              <a:srgbClr val="B2B2B2"/>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80" name="Line 12"/>
            <p:cNvSpPr>
              <a:spLocks noChangeShapeType="1"/>
            </p:cNvSpPr>
            <p:nvPr/>
          </p:nvSpPr>
          <p:spPr bwMode="auto">
            <a:xfrm>
              <a:off x="1792023" y="3933807"/>
              <a:ext cx="693077"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81" name="Line 13"/>
            <p:cNvSpPr>
              <a:spLocks noChangeShapeType="1"/>
            </p:cNvSpPr>
            <p:nvPr/>
          </p:nvSpPr>
          <p:spPr bwMode="auto">
            <a:xfrm>
              <a:off x="3769783" y="3933807"/>
              <a:ext cx="148590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82" name="Line 14"/>
            <p:cNvSpPr>
              <a:spLocks noChangeShapeType="1"/>
            </p:cNvSpPr>
            <p:nvPr/>
          </p:nvSpPr>
          <p:spPr bwMode="auto">
            <a:xfrm>
              <a:off x="7035669" y="3933807"/>
              <a:ext cx="207922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83" name="Text Box 15"/>
            <p:cNvSpPr txBox="1">
              <a:spLocks noChangeArrowheads="1"/>
            </p:cNvSpPr>
            <p:nvPr/>
          </p:nvSpPr>
          <p:spPr bwMode="auto">
            <a:xfrm>
              <a:off x="2925366" y="3735370"/>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sp>
          <p:nvSpPr>
            <p:cNvPr id="314384" name="Text Box 16"/>
            <p:cNvSpPr txBox="1">
              <a:spLocks noChangeArrowheads="1"/>
            </p:cNvSpPr>
            <p:nvPr/>
          </p:nvSpPr>
          <p:spPr bwMode="auto">
            <a:xfrm>
              <a:off x="2904729" y="4991082"/>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sp>
          <p:nvSpPr>
            <p:cNvPr id="314385" name="Text Box 17"/>
            <p:cNvSpPr txBox="1">
              <a:spLocks noChangeArrowheads="1"/>
            </p:cNvSpPr>
            <p:nvPr/>
          </p:nvSpPr>
          <p:spPr bwMode="auto">
            <a:xfrm>
              <a:off x="5890287" y="3706795"/>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sp>
          <p:nvSpPr>
            <p:cNvPr id="314386" name="Text Box 18"/>
            <p:cNvSpPr txBox="1">
              <a:spLocks noChangeArrowheads="1"/>
            </p:cNvSpPr>
            <p:nvPr/>
          </p:nvSpPr>
          <p:spPr bwMode="auto">
            <a:xfrm>
              <a:off x="5919523" y="5021245"/>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grpSp>
      <p:sp>
        <p:nvSpPr>
          <p:cNvPr id="3" name="矩形 2"/>
          <p:cNvSpPr/>
          <p:nvPr/>
        </p:nvSpPr>
        <p:spPr>
          <a:xfrm>
            <a:off x="507340" y="1196752"/>
            <a:ext cx="9054171" cy="1200329"/>
          </a:xfrm>
          <a:prstGeom prst="rect">
            <a:avLst/>
          </a:prstGeom>
          <a:solidFill>
            <a:srgbClr val="66FF66"/>
          </a:solidFill>
          <a:ln>
            <a:solidFill>
              <a:srgbClr val="000066"/>
            </a:solidFill>
          </a:ln>
        </p:spPr>
        <p:txBody>
          <a:bodyPr wrap="square">
            <a:spAutoFit/>
          </a:bodyPr>
          <a:lstStyle/>
          <a:p>
            <a:r>
              <a:rPr lang="zh-CN" altLang="zh-CN"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要使用某一段无线电频谱进行通信，通常必须得到本国政府有关无线电频谱管理机构的许可证。但是，也有一些无线电频段是可以自由使用的</a:t>
            </a:r>
            <a:r>
              <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。例如：</a:t>
            </a:r>
            <a:r>
              <a:rPr lang="en-US" altLang="zh-CN"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ISM</a:t>
            </a:r>
            <a:r>
              <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a:t>
            </a:r>
            <a:r>
              <a:rPr lang="zh-CN" altLang="zh-CN"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各国的</a:t>
            </a:r>
            <a:r>
              <a:rPr lang="en-US" altLang="zh-CN" sz="2400" b="1">
                <a:solidFill>
                  <a:srgbClr val="000066"/>
                </a:solidFill>
                <a:latin typeface="Times New Roman" panose="02020603050405020304" pitchFamily="18" charset="0"/>
                <a:ea typeface="黑体" panose="02010609060101010101" pitchFamily="2" charset="-122"/>
                <a:cs typeface="Times New Roman" panose="02020603050405020304" pitchFamily="18" charset="0"/>
              </a:rPr>
              <a:t> ISM </a:t>
            </a:r>
            <a:r>
              <a:rPr lang="zh-CN" altLang="zh-CN" sz="2400" b="1">
                <a:solidFill>
                  <a:srgbClr val="000066"/>
                </a:solidFill>
                <a:latin typeface="Times New Roman" panose="02020603050405020304" pitchFamily="18" charset="0"/>
                <a:ea typeface="黑体" panose="02010609060101010101" pitchFamily="2" charset="-122"/>
                <a:cs typeface="Times New Roman" panose="02020603050405020304" pitchFamily="18" charset="0"/>
              </a:rPr>
              <a:t>标准</a:t>
            </a:r>
            <a:r>
              <a:rPr lang="zh-CN" altLang="zh-CN"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有可能略有差别</a:t>
            </a:r>
            <a:r>
              <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矩形 4"/>
          <p:cNvSpPr/>
          <p:nvPr/>
        </p:nvSpPr>
        <p:spPr>
          <a:xfrm>
            <a:off x="2279328" y="5733256"/>
            <a:ext cx="5626000"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无线局域网使用的</a:t>
            </a: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 ISM </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频段</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14338B79-8FD5-46F1-8A19-651A319ADB19}"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z="3800" dirty="0">
                <a:latin typeface="Times New Roman" panose="02020603050405020304" pitchFamily="18" charset="0"/>
                <a:cs typeface="Times New Roman" panose="02020603050405020304" pitchFamily="18" charset="0"/>
              </a:rPr>
              <a:t>  </a:t>
            </a:r>
            <a:r>
              <a:rPr lang="zh-CN" altLang="zh-CN" sz="3800" dirty="0">
                <a:latin typeface="Times New Roman" panose="02020603050405020304" pitchFamily="18" charset="0"/>
                <a:cs typeface="Times New Roman" panose="02020603050405020304" pitchFamily="18" charset="0"/>
              </a:rPr>
              <a:t>物理层下面的传输媒体</a:t>
            </a:r>
            <a:endParaRPr lang="zh-CN" altLang="en-US" sz="3800"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idx="1"/>
          </p:nvPr>
        </p:nvSpPr>
        <p:spPr/>
        <p:txBody>
          <a:bodyPr/>
          <a:lstStyle/>
          <a:p>
            <a:pPr>
              <a:lnSpc>
                <a:spcPct val="100000"/>
              </a:lnSpc>
            </a:pPr>
            <a:r>
              <a:rPr lang="zh-CN" altLang="zh-CN" dirty="0">
                <a:solidFill>
                  <a:srgbClr val="FF0000"/>
                </a:solidFill>
                <a:latin typeface="Times New Roman" panose="02020603050405020304" pitchFamily="18" charset="0"/>
                <a:cs typeface="Times New Roman" panose="02020603050405020304" pitchFamily="18" charset="0"/>
              </a:rPr>
              <a:t>传输媒体也称为传输介质或传输媒介，</a:t>
            </a:r>
            <a:r>
              <a:rPr lang="zh-CN" altLang="zh-CN" dirty="0">
                <a:latin typeface="Times New Roman" panose="02020603050405020304" pitchFamily="18" charset="0"/>
                <a:cs typeface="Times New Roman" panose="02020603050405020304" pitchFamily="18" charset="0"/>
              </a:rPr>
              <a:t>它就是数据传输系统中在发送器和接收器之间的物理通路</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00000"/>
              </a:lnSpc>
            </a:pPr>
            <a:r>
              <a:rPr lang="zh-CN" altLang="zh-CN" dirty="0">
                <a:latin typeface="Times New Roman" panose="02020603050405020304" pitchFamily="18" charset="0"/>
                <a:cs typeface="Times New Roman" panose="02020603050405020304" pitchFamily="18" charset="0"/>
              </a:rPr>
              <a:t>传输媒体可分为两大类，即导引型传输媒体和非导引型传输媒体</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00000"/>
              </a:lnSpc>
            </a:pPr>
            <a:r>
              <a:rPr lang="zh-CN" altLang="zh-CN" dirty="0">
                <a:solidFill>
                  <a:srgbClr val="FF0000"/>
                </a:solidFill>
                <a:latin typeface="Times New Roman" panose="02020603050405020304" pitchFamily="18" charset="0"/>
                <a:cs typeface="Times New Roman" panose="02020603050405020304" pitchFamily="18" charset="0"/>
              </a:rPr>
              <a:t>在导引型传输媒体中，</a:t>
            </a:r>
            <a:r>
              <a:rPr lang="zh-CN" altLang="zh-CN" dirty="0">
                <a:latin typeface="Times New Roman" panose="02020603050405020304" pitchFamily="18" charset="0"/>
                <a:cs typeface="Times New Roman" panose="02020603050405020304" pitchFamily="18" charset="0"/>
              </a:rPr>
              <a:t>电磁波被导引沿着固体媒体（铜线或光纤）传播</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00000"/>
              </a:lnSpc>
            </a:pPr>
            <a:r>
              <a:rPr lang="zh-CN" altLang="zh-CN" dirty="0">
                <a:solidFill>
                  <a:srgbClr val="FF0000"/>
                </a:solidFill>
                <a:latin typeface="Times New Roman" panose="02020603050405020304" pitchFamily="18" charset="0"/>
                <a:cs typeface="Times New Roman" panose="02020603050405020304" pitchFamily="18" charset="0"/>
              </a:rPr>
              <a:t>非导引型传输媒体就是指自由空间</a:t>
            </a:r>
            <a:r>
              <a:rPr lang="zh-CN" altLang="en-US" dirty="0">
                <a:solidFill>
                  <a:srgbClr val="FF0000"/>
                </a:solidFill>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在非导引型传输媒体中</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电磁波的传输常称为无线传输。</a:t>
            </a:r>
            <a:endParaRPr lang="zh-CN"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cs typeface="Times New Roman" panose="02020603050405020304" pitchFamily="18" charset="0"/>
              </a:rPr>
              <a:t>无线移动通讯</a:t>
            </a:r>
            <a:endParaRPr lang="zh-CN" altLang="en-US" dirty="0">
              <a:latin typeface="Times New Roman" panose="02020603050405020304" pitchFamily="18" charset="0"/>
              <a:cs typeface="Times New Roman" panose="02020603050405020304" pitchFamily="18" charset="0"/>
            </a:endParaRPr>
          </a:p>
        </p:txBody>
      </p:sp>
      <p:pic>
        <p:nvPicPr>
          <p:cNvPr id="8192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4733" y="1444273"/>
            <a:ext cx="8666031"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cs typeface="Times New Roman" panose="02020603050405020304" pitchFamily="18" charset="0"/>
              </a:rPr>
              <a:t>微波技术</a:t>
            </a:r>
            <a:endParaRPr lang="zh-CN" altLang="en-US" dirty="0">
              <a:latin typeface="Times New Roman" panose="02020603050405020304" pitchFamily="18" charset="0"/>
              <a:cs typeface="Times New Roman" panose="02020603050405020304" pitchFamily="18" charset="0"/>
            </a:endParaRPr>
          </a:p>
        </p:txBody>
      </p:sp>
      <p:sp>
        <p:nvSpPr>
          <p:cNvPr id="82947" name="Text Box 3"/>
          <p:cNvSpPr txBox="1">
            <a:spLocks noChangeArrowheads="1"/>
          </p:cNvSpPr>
          <p:nvPr/>
        </p:nvSpPr>
        <p:spPr bwMode="auto">
          <a:xfrm>
            <a:off x="818621" y="1557339"/>
            <a:ext cx="826875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微波通信系统可分为地面微波中继系统和卫星微波系统，两者之间的功能相似，但通信能力有很大区别。</a:t>
            </a:r>
            <a:endParaRPr lang="zh-CN" altLang="en-US" sz="2600" dirty="0">
              <a:latin typeface="Times New Roman" panose="02020603050405020304" pitchFamily="18" charset="0"/>
              <a:ea typeface="+mn-ea"/>
              <a:cs typeface="Times New Roman" panose="02020603050405020304" pitchFamily="18" charset="0"/>
            </a:endParaRPr>
          </a:p>
        </p:txBody>
      </p:sp>
      <p:pic>
        <p:nvPicPr>
          <p:cNvPr id="829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7677" y="2708276"/>
            <a:ext cx="30130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9" name="Text Box 5"/>
          <p:cNvSpPr txBox="1">
            <a:spLocks noChangeArrowheads="1"/>
          </p:cNvSpPr>
          <p:nvPr/>
        </p:nvSpPr>
        <p:spPr bwMode="auto">
          <a:xfrm>
            <a:off x="818621" y="2462214"/>
            <a:ext cx="4992556"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地面微波系统由视距范围内的两个相互对准方向的抛物面天线组成，由于微波在空间是直线传输，而地球表面是个曲面，因此地面传输的距离受到限制，一般在</a:t>
            </a:r>
            <a:r>
              <a:rPr lang="en-US" altLang="zh-CN" sz="2600" dirty="0">
                <a:latin typeface="Times New Roman" panose="02020603050405020304" pitchFamily="18" charset="0"/>
                <a:ea typeface="+mn-ea"/>
                <a:cs typeface="Times New Roman" panose="02020603050405020304" pitchFamily="18" charset="0"/>
              </a:rPr>
              <a:t>50 km</a:t>
            </a:r>
            <a:r>
              <a:rPr lang="zh-CN" altLang="en-US" sz="2600" dirty="0">
                <a:latin typeface="Times New Roman" panose="02020603050405020304" pitchFamily="18" charset="0"/>
                <a:ea typeface="+mn-ea"/>
                <a:cs typeface="Times New Roman" panose="02020603050405020304" pitchFamily="18" charset="0"/>
              </a:rPr>
              <a:t>左右。若采用</a:t>
            </a:r>
            <a:r>
              <a:rPr lang="en-US" altLang="zh-CN" sz="2600" dirty="0">
                <a:latin typeface="Times New Roman" panose="02020603050405020304" pitchFamily="18" charset="0"/>
                <a:ea typeface="+mn-ea"/>
                <a:cs typeface="Times New Roman" panose="02020603050405020304" pitchFamily="18" charset="0"/>
              </a:rPr>
              <a:t>100 m</a:t>
            </a:r>
            <a:r>
              <a:rPr lang="zh-CN" altLang="en-US" sz="2600" dirty="0">
                <a:latin typeface="Times New Roman" panose="02020603050405020304" pitchFamily="18" charset="0"/>
                <a:ea typeface="+mn-ea"/>
                <a:cs typeface="Times New Roman" panose="02020603050405020304" pitchFamily="18" charset="0"/>
              </a:rPr>
              <a:t>的天线塔，则距离可增加到</a:t>
            </a:r>
            <a:r>
              <a:rPr lang="en-US" altLang="zh-CN" sz="2600" dirty="0">
                <a:latin typeface="Times New Roman" panose="02020603050405020304" pitchFamily="18" charset="0"/>
                <a:ea typeface="+mn-ea"/>
                <a:cs typeface="Times New Roman" panose="02020603050405020304" pitchFamily="18" charset="0"/>
              </a:rPr>
              <a:t>100 km</a:t>
            </a:r>
            <a:r>
              <a:rPr lang="zh-CN" altLang="en-US" sz="2600" dirty="0">
                <a:latin typeface="Times New Roman" panose="02020603050405020304" pitchFamily="18" charset="0"/>
                <a:ea typeface="+mn-ea"/>
                <a:cs typeface="Times New Roman" panose="02020603050405020304" pitchFamily="18" charset="0"/>
              </a:rPr>
              <a:t>。</a:t>
            </a:r>
            <a:endParaRPr lang="zh-CN" altLang="en-US" sz="2600" dirty="0">
              <a:latin typeface="Times New Roman" panose="02020603050405020304" pitchFamily="18" charset="0"/>
              <a:ea typeface="+mn-ea"/>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a:t>地面微波中继</a:t>
            </a:r>
            <a:endParaRPr lang="zh-CN" altLang="en-US"/>
          </a:p>
        </p:txBody>
      </p:sp>
      <p:sp>
        <p:nvSpPr>
          <p:cNvPr id="83971" name="Text Box 3"/>
          <p:cNvSpPr txBox="1">
            <a:spLocks noChangeArrowheads="1"/>
          </p:cNvSpPr>
          <p:nvPr/>
        </p:nvSpPr>
        <p:spPr bwMode="auto">
          <a:xfrm>
            <a:off x="1004722" y="1196752"/>
            <a:ext cx="826875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为实现远距离通信，必须在一条无线通信信道的两个终端之间建立若干个中继站。中继站把前一站送来的信号经过放大后再传送到下一站，这种传递不断持续下去就可以实现视线被地表切断的两个站点间的传输 </a:t>
            </a:r>
            <a:endParaRPr lang="zh-CN" altLang="en-US" sz="2600" dirty="0">
              <a:latin typeface="+mn-lt"/>
              <a:ea typeface="+mn-ea"/>
            </a:endParaRPr>
          </a:p>
        </p:txBody>
      </p:sp>
      <p:pic>
        <p:nvPicPr>
          <p:cNvPr id="839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3984" y="2852936"/>
            <a:ext cx="877953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cs typeface="Times New Roman" panose="02020603050405020304" pitchFamily="18" charset="0"/>
              </a:rPr>
              <a:t>卫星通信</a:t>
            </a:r>
            <a:endParaRPr lang="zh-CN" altLang="en-US" dirty="0">
              <a:latin typeface="Times New Roman" panose="02020603050405020304" pitchFamily="18" charset="0"/>
              <a:cs typeface="Times New Roman" panose="02020603050405020304" pitchFamily="18" charset="0"/>
            </a:endParaRPr>
          </a:p>
        </p:txBody>
      </p:sp>
      <p:sp>
        <p:nvSpPr>
          <p:cNvPr id="84995" name="Text Box 3"/>
          <p:cNvSpPr txBox="1">
            <a:spLocks noChangeArrowheads="1"/>
          </p:cNvSpPr>
          <p:nvPr/>
        </p:nvSpPr>
        <p:spPr bwMode="auto">
          <a:xfrm>
            <a:off x="1064568" y="1340768"/>
            <a:ext cx="8268758" cy="129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hangingPunct="1">
              <a:spcBef>
                <a:spcPct val="20000"/>
              </a:spcBef>
              <a:spcAft>
                <a:spcPts val="600"/>
              </a:spcAft>
              <a:buClr>
                <a:srgbClr val="1287C3"/>
              </a:buClr>
              <a:buSzPct val="145000"/>
              <a:buFont typeface="Arial" panose="020B0604020202020204" pitchFamily="34" charset="0"/>
              <a:buNone/>
            </a:pPr>
            <a:r>
              <a:rPr lang="zh-CN" altLang="en-US" sz="2600" dirty="0">
                <a:latin typeface="Times New Roman" panose="02020603050405020304" pitchFamily="18" charset="0"/>
                <a:ea typeface="+mn-ea"/>
                <a:cs typeface="Times New Roman" panose="02020603050405020304" pitchFamily="18" charset="0"/>
              </a:rPr>
              <a:t>卫星通信是利用卫星上的微波天线接收地面发送站发送的信号，经过放大后再转发给地面接收站，通信卫星可看作是悬在太空中的微波中继站。</a:t>
            </a:r>
            <a:endParaRPr lang="zh-CN" altLang="en-US" sz="2600" dirty="0">
              <a:latin typeface="Times New Roman" panose="02020603050405020304" pitchFamily="18" charset="0"/>
              <a:ea typeface="+mn-ea"/>
              <a:cs typeface="Times New Roman" panose="02020603050405020304" pitchFamily="18" charset="0"/>
            </a:endParaRPr>
          </a:p>
        </p:txBody>
      </p:sp>
      <p:pic>
        <p:nvPicPr>
          <p:cNvPr id="849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36307" y="3213101"/>
            <a:ext cx="5169694"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92640" name="Group 128"/>
          <p:cNvGraphicFramePr>
            <a:graphicFrameLocks noGrp="1"/>
          </p:cNvGraphicFramePr>
          <p:nvPr/>
        </p:nvGraphicFramePr>
        <p:xfrm>
          <a:off x="587946" y="2780928"/>
          <a:ext cx="4437062" cy="2468652"/>
        </p:xfrm>
        <a:graphic>
          <a:graphicData uri="http://schemas.openxmlformats.org/drawingml/2006/table">
            <a:tbl>
              <a:tblPr/>
              <a:tblGrid>
                <a:gridCol w="698235"/>
                <a:gridCol w="1783423"/>
                <a:gridCol w="1955404"/>
              </a:tblGrid>
              <a:tr h="365709">
                <a:tc gridSpan="3">
                  <a:txBody>
                    <a:body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商业卫星通信波段</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hMerge="1">
                  <a:tcPr/>
                </a:tc>
                <a:tc hMerge="1">
                  <a:tcPr/>
                </a:tc>
              </a:tr>
              <a:tr h="640016">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波段</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上行频段</a:t>
                      </a:r>
                      <a:b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b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GHz</a:t>
                      </a: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下行频段</a:t>
                      </a:r>
                      <a:b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b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GHz</a:t>
                      </a: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r h="365709">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L</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1.6465</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1.66</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1.545</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1.5585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r h="365709">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C</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5.925</a:t>
                      </a:r>
                      <a:r>
                        <a:rPr kumimoji="0" lang="zh-CN" altLang="en-US" sz="1800" b="1" i="0" u="none" strike="noStrike" cap="none" normalizeH="0" baseline="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6.425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3.7</a:t>
                      </a:r>
                      <a:r>
                        <a:rPr kumimoji="0" lang="zh-CN" altLang="en-US" sz="1800" b="1" i="0" u="none" strike="noStrike" cap="none" normalizeH="0" baseline="0" dirty="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4.2</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r h="365709">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Ku</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14.0</a:t>
                      </a: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14.5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11.7</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12.2</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r h="365709">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Ka</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27.5</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30.5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17.7</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21.7</a:t>
                      </a:r>
                      <a:endPar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卫星通信</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063978" y="1844824"/>
            <a:ext cx="8346723" cy="3332816"/>
          </a:xfrm>
        </p:spPr>
        <p:txBody>
          <a:bodyPr/>
          <a:lstStyle/>
          <a:p>
            <a:r>
              <a:rPr lang="zh-CN" altLang="en-US" dirty="0">
                <a:latin typeface="Times New Roman" panose="02020603050405020304" pitchFamily="18" charset="0"/>
                <a:cs typeface="Times New Roman" panose="02020603050405020304" pitchFamily="18" charset="0"/>
              </a:rPr>
              <a:t>地球同步轨道卫星（</a:t>
            </a:r>
            <a:r>
              <a:rPr lang="en-US" altLang="zh-CN" dirty="0" err="1">
                <a:latin typeface="Times New Roman" panose="02020603050405020304" pitchFamily="18" charset="0"/>
                <a:cs typeface="Times New Roman" panose="02020603050405020304" pitchFamily="18" charset="0"/>
              </a:rPr>
              <a:t>GSO,Geostationary</a:t>
            </a:r>
            <a:r>
              <a:rPr lang="en-US" altLang="zh-CN" dirty="0">
                <a:latin typeface="Times New Roman" panose="02020603050405020304" pitchFamily="18" charset="0"/>
                <a:cs typeface="Times New Roman" panose="02020603050405020304" pitchFamily="18" charset="0"/>
              </a:rPr>
              <a:t> Earth Orbit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        在赤道圆形轨道上方</a:t>
            </a:r>
            <a:r>
              <a:rPr lang="en-US" altLang="zh-CN" sz="2000" dirty="0">
                <a:latin typeface="Times New Roman" panose="02020603050405020304" pitchFamily="18" charset="0"/>
                <a:cs typeface="Times New Roman" panose="02020603050405020304" pitchFamily="18" charset="0"/>
              </a:rPr>
              <a:t>35800km</a:t>
            </a:r>
            <a:r>
              <a:rPr lang="zh-CN" altLang="en-US" sz="2000" dirty="0">
                <a:latin typeface="Times New Roman" panose="02020603050405020304" pitchFamily="18" charset="0"/>
                <a:cs typeface="Times New Roman" panose="02020603050405020304" pitchFamily="18" charset="0"/>
              </a:rPr>
              <a:t>。应用于通讯、气象、广播电视、导弹预警、数据中继等。</a:t>
            </a:r>
            <a:endParaRPr lang="en-US" altLang="zh-CN" sz="20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中地球轨道卫星（</a:t>
            </a:r>
            <a:r>
              <a:rPr lang="en-US" altLang="zh-CN" dirty="0" err="1">
                <a:latin typeface="Times New Roman" panose="02020603050405020304" pitchFamily="18" charset="0"/>
                <a:cs typeface="Times New Roman" panose="02020603050405020304" pitchFamily="18" charset="0"/>
              </a:rPr>
              <a:t>MEO,Medium</a:t>
            </a:r>
            <a:r>
              <a:rPr lang="en-US" altLang="zh-CN" dirty="0">
                <a:latin typeface="Times New Roman" panose="02020603050405020304" pitchFamily="18" charset="0"/>
                <a:cs typeface="Times New Roman" panose="02020603050405020304" pitchFamily="18" charset="0"/>
              </a:rPr>
              <a:t> Earth Orbit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应用于导航，</a:t>
            </a:r>
            <a:r>
              <a:rPr lang="en-US" altLang="zh-CN" sz="2000" dirty="0">
                <a:latin typeface="Times New Roman" panose="02020603050405020304" pitchFamily="18" charset="0"/>
                <a:cs typeface="Times New Roman" panose="02020603050405020304" pitchFamily="18" charset="0"/>
              </a:rPr>
              <a:t>GLONASS</a:t>
            </a:r>
            <a:r>
              <a:rPr lang="zh-CN" altLang="en-US" sz="2000" dirty="0">
                <a:latin typeface="Times New Roman" panose="02020603050405020304" pitchFamily="18" charset="0"/>
                <a:cs typeface="Times New Roman" panose="02020603050405020304" pitchFamily="18" charset="0"/>
              </a:rPr>
              <a:t>（俄罗斯的全球定位系统）、</a:t>
            </a:r>
            <a:r>
              <a:rPr lang="en-US" altLang="zh-CN" sz="2000" dirty="0">
                <a:latin typeface="Times New Roman" panose="02020603050405020304" pitchFamily="18" charset="0"/>
                <a:cs typeface="Times New Roman" panose="02020603050405020304" pitchFamily="18" charset="0"/>
              </a:rPr>
              <a:t>GPS</a:t>
            </a:r>
            <a:r>
              <a:rPr lang="zh-CN" altLang="en-US" sz="2000" dirty="0">
                <a:latin typeface="Times New Roman" panose="02020603050405020304" pitchFamily="18" charset="0"/>
                <a:cs typeface="Times New Roman" panose="02020603050405020304" pitchFamily="18" charset="0"/>
              </a:rPr>
              <a:t>（美国）、 </a:t>
            </a:r>
            <a:r>
              <a:rPr lang="en-US" altLang="zh-CN" sz="2000" dirty="0">
                <a:latin typeface="Times New Roman" panose="02020603050405020304" pitchFamily="18" charset="0"/>
                <a:cs typeface="Times New Roman" panose="02020603050405020304" pitchFamily="18" charset="0"/>
              </a:rPr>
              <a:t>COMPASS</a:t>
            </a:r>
            <a:r>
              <a:rPr lang="zh-CN" altLang="en-US" sz="2000" dirty="0">
                <a:latin typeface="Times New Roman" panose="02020603050405020304" pitchFamily="18" charset="0"/>
                <a:cs typeface="Times New Roman" panose="02020603050405020304" pitchFamily="18" charset="0"/>
              </a:rPr>
              <a:t>（即北斗，中国）的</a:t>
            </a:r>
            <a:r>
              <a:rPr lang="zh-CN" altLang="en-US" sz="2000" b="1" dirty="0">
                <a:latin typeface="Times New Roman" panose="02020603050405020304" pitchFamily="18" charset="0"/>
                <a:cs typeface="Times New Roman" panose="02020603050405020304" pitchFamily="18" charset="0"/>
              </a:rPr>
              <a:t>一部分</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Galileo</a:t>
            </a:r>
            <a:r>
              <a:rPr lang="zh-CN" altLang="en-US" sz="2000" dirty="0">
                <a:latin typeface="Times New Roman" panose="02020603050405020304" pitchFamily="18" charset="0"/>
                <a:cs typeface="Times New Roman" panose="02020603050405020304" pitchFamily="18" charset="0"/>
              </a:rPr>
              <a:t>（欧洲）的卫星都运行在地球中轨道，高度分别为</a:t>
            </a:r>
            <a:r>
              <a:rPr lang="en-US" altLang="zh-CN" sz="2000" dirty="0">
                <a:latin typeface="Times New Roman" panose="02020603050405020304" pitchFamily="18" charset="0"/>
                <a:cs typeface="Times New Roman" panose="02020603050405020304" pitchFamily="18" charset="0"/>
              </a:rPr>
              <a:t>19,100km</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20,200km</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21,500km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23222km</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北斗于</a:t>
            </a:r>
            <a:r>
              <a:rPr lang="en-US" altLang="zh-CN" sz="2000" dirty="0">
                <a:latin typeface="Times New Roman" panose="02020603050405020304" pitchFamily="18" charset="0"/>
                <a:cs typeface="Times New Roman" panose="02020603050405020304" pitchFamily="18" charset="0"/>
              </a:rPr>
              <a:t>2018.12.27</a:t>
            </a:r>
            <a:r>
              <a:rPr lang="zh-CN" altLang="en-US" sz="2000" dirty="0">
                <a:latin typeface="Times New Roman" panose="02020603050405020304" pitchFamily="18" charset="0"/>
                <a:cs typeface="Times New Roman" panose="02020603050405020304" pitchFamily="18" charset="0"/>
              </a:rPr>
              <a:t>正式提供全球范围定位服务。定位精度</a:t>
            </a:r>
            <a:r>
              <a:rPr lang="en-US" altLang="zh-CN" sz="2000" dirty="0">
                <a:latin typeface="Times New Roman" panose="02020603050405020304" pitchFamily="18" charset="0"/>
                <a:cs typeface="Times New Roman" panose="02020603050405020304" pitchFamily="18" charset="0"/>
              </a:rPr>
              <a:t>5~10</a:t>
            </a:r>
            <a:r>
              <a:rPr lang="zh-CN" altLang="en-US" sz="2000" dirty="0">
                <a:latin typeface="Times New Roman" panose="02020603050405020304" pitchFamily="18" charset="0"/>
                <a:cs typeface="Times New Roman" panose="02020603050405020304" pitchFamily="18" charset="0"/>
              </a:rPr>
              <a:t>米。</a:t>
            </a:r>
            <a:endParaRPr lang="en-US" altLang="zh-CN" sz="20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低地球轨道卫星  （</a:t>
            </a:r>
            <a:r>
              <a:rPr lang="en-US" altLang="zh-CN" dirty="0" err="1">
                <a:latin typeface="Times New Roman" panose="02020603050405020304" pitchFamily="18" charset="0"/>
                <a:cs typeface="Times New Roman" panose="02020603050405020304" pitchFamily="18" charset="0"/>
              </a:rPr>
              <a:t>LEO,Low</a:t>
            </a:r>
            <a:r>
              <a:rPr lang="en-US" altLang="zh-CN" dirty="0">
                <a:latin typeface="Times New Roman" panose="02020603050405020304" pitchFamily="18" charset="0"/>
                <a:cs typeface="Times New Roman" panose="02020603050405020304" pitchFamily="18" charset="0"/>
              </a:rPr>
              <a:t> Earth </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由</a:t>
            </a:r>
            <a:r>
              <a:rPr lang="en-US" altLang="zh-CN" sz="2000" dirty="0" err="1">
                <a:latin typeface="Times New Roman" panose="02020603050405020304" pitchFamily="18" charset="0"/>
                <a:cs typeface="Times New Roman" panose="02020603050405020304" pitchFamily="18" charset="0"/>
              </a:rPr>
              <a:t>Motorla</a:t>
            </a:r>
            <a:r>
              <a:rPr lang="zh-CN" altLang="en-US" sz="2000" dirty="0">
                <a:latin typeface="Times New Roman" panose="02020603050405020304" pitchFamily="18" charset="0"/>
                <a:cs typeface="Times New Roman" panose="02020603050405020304" pitchFamily="18" charset="0"/>
              </a:rPr>
              <a:t>公司建成，包括</a:t>
            </a:r>
            <a:r>
              <a:rPr lang="en-US" altLang="zh-CN" sz="2000" dirty="0">
                <a:latin typeface="Times New Roman" panose="02020603050405020304" pitchFamily="18" charset="0"/>
                <a:cs typeface="Times New Roman" panose="02020603050405020304" pitchFamily="18" charset="0"/>
              </a:rPr>
              <a:t>66</a:t>
            </a:r>
            <a:r>
              <a:rPr lang="zh-CN" altLang="en-US" sz="2000" dirty="0">
                <a:latin typeface="Times New Roman" panose="02020603050405020304" pitchFamily="18" charset="0"/>
                <a:cs typeface="Times New Roman" panose="02020603050405020304" pitchFamily="18" charset="0"/>
              </a:rPr>
              <a:t>颗轨道高度为</a:t>
            </a:r>
            <a:r>
              <a:rPr lang="en-US" altLang="zh-CN" sz="2000" dirty="0">
                <a:latin typeface="Times New Roman" panose="02020603050405020304" pitchFamily="18" charset="0"/>
                <a:cs typeface="Times New Roman" panose="02020603050405020304" pitchFamily="18" charset="0"/>
              </a:rPr>
              <a:t>750km</a:t>
            </a:r>
            <a:r>
              <a:rPr lang="zh-CN" altLang="en-US" sz="2000" dirty="0">
                <a:latin typeface="Times New Roman" panose="02020603050405020304" pitchFamily="18" charset="0"/>
                <a:cs typeface="Times New Roman" panose="02020603050405020304" pitchFamily="18" charset="0"/>
              </a:rPr>
              <a:t>的卫星</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“铱计划”，可提供语音、数据、寻呼、传真和导航服务。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地球同步卫星</a:t>
            </a:r>
            <a:endParaRPr lang="zh-CN" altLang="en-US">
              <a:latin typeface="Times New Roman" panose="02020603050405020304" pitchFamily="18" charset="0"/>
              <a:cs typeface="Times New Roman" panose="02020603050405020304" pitchFamily="18" charset="0"/>
            </a:endParaRPr>
          </a:p>
        </p:txBody>
      </p:sp>
      <p:sp>
        <p:nvSpPr>
          <p:cNvPr id="86019" name="Text Box 3"/>
          <p:cNvSpPr txBox="1">
            <a:spLocks noChangeArrowheads="1"/>
          </p:cNvSpPr>
          <p:nvPr/>
        </p:nvSpPr>
        <p:spPr bwMode="auto">
          <a:xfrm>
            <a:off x="860706" y="1340768"/>
            <a:ext cx="8268758" cy="104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与地面站相对固定位置</a:t>
            </a:r>
            <a:endParaRPr lang="zh-CN" altLang="en-US" sz="2600" dirty="0">
              <a:latin typeface="Times New Roman" panose="02020603050405020304" pitchFamily="18" charset="0"/>
              <a:ea typeface="+mn-ea"/>
              <a:cs typeface="Times New Roman" panose="02020603050405020304" pitchFamily="18" charset="0"/>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使用</a:t>
            </a:r>
            <a:r>
              <a:rPr lang="en-US" altLang="zh-CN" sz="2600" dirty="0">
                <a:latin typeface="Times New Roman" panose="02020603050405020304" pitchFamily="18" charset="0"/>
                <a:ea typeface="+mn-ea"/>
                <a:cs typeface="Times New Roman" panose="02020603050405020304" pitchFamily="18" charset="0"/>
              </a:rPr>
              <a:t>3</a:t>
            </a:r>
            <a:r>
              <a:rPr lang="zh-CN" altLang="en-US" sz="2600" dirty="0">
                <a:latin typeface="Times New Roman" panose="02020603050405020304" pitchFamily="18" charset="0"/>
                <a:ea typeface="+mn-ea"/>
                <a:cs typeface="Times New Roman" panose="02020603050405020304" pitchFamily="18" charset="0"/>
              </a:rPr>
              <a:t>个卫星覆盖全球</a:t>
            </a:r>
            <a:endParaRPr lang="zh-CN" altLang="en-US" sz="2600" dirty="0">
              <a:latin typeface="Times New Roman" panose="02020603050405020304" pitchFamily="18" charset="0"/>
              <a:ea typeface="+mn-ea"/>
              <a:cs typeface="Times New Roman" panose="02020603050405020304" pitchFamily="18" charset="0"/>
            </a:endParaRPr>
          </a:p>
        </p:txBody>
      </p:sp>
      <p:pic>
        <p:nvPicPr>
          <p:cNvPr id="860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5758" y="2420938"/>
            <a:ext cx="5716588"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cs typeface="Times New Roman" panose="02020603050405020304" pitchFamily="18" charset="0"/>
              </a:rPr>
              <a:t>红外线、蓝牙和激光技术</a:t>
            </a:r>
            <a:endParaRPr lang="zh-CN" altLang="en-US" dirty="0">
              <a:latin typeface="Times New Roman" panose="02020603050405020304" pitchFamily="18" charset="0"/>
              <a:cs typeface="Times New Roman" panose="02020603050405020304" pitchFamily="18" charset="0"/>
            </a:endParaRPr>
          </a:p>
        </p:txBody>
      </p:sp>
      <p:sp>
        <p:nvSpPr>
          <p:cNvPr id="87043" name="Text Box 3"/>
          <p:cNvSpPr txBox="1">
            <a:spLocks noChangeArrowheads="1"/>
          </p:cNvSpPr>
          <p:nvPr/>
        </p:nvSpPr>
        <p:spPr bwMode="auto">
          <a:xfrm>
            <a:off x="818621" y="1124744"/>
            <a:ext cx="8268758" cy="494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11200" indent="-2540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蓝牙传输</a:t>
            </a:r>
            <a:endParaRPr lang="en-US" altLang="zh-CN" sz="26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solidFill>
                  <a:prstClr val="black"/>
                </a:solidFill>
                <a:latin typeface="Times New Roman" panose="02020603050405020304" pitchFamily="18" charset="0"/>
                <a:ea typeface="华文楷体" panose="02010600040101010101" charset="-122"/>
                <a:cs typeface="Times New Roman" panose="02020603050405020304" pitchFamily="18" charset="0"/>
              </a:rPr>
              <a:t>用于智能设备连接及遥控器</a:t>
            </a:r>
            <a:endParaRPr lang="zh-CN" altLang="en-US" sz="2600" dirty="0">
              <a:latin typeface="Times New Roman" panose="02020603050405020304" pitchFamily="18" charset="0"/>
              <a:ea typeface="+mn-ea"/>
              <a:cs typeface="Times New Roman" panose="02020603050405020304" pitchFamily="18" charset="0"/>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红外线传输</a:t>
            </a:r>
            <a:endParaRPr lang="zh-CN" altLang="en-US" sz="26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用于短距离通信，如电视、录象机等的遥控，也可用于无线</a:t>
            </a:r>
            <a:r>
              <a:rPr lang="en-US" altLang="zh-CN" sz="2400" dirty="0">
                <a:latin typeface="Times New Roman" panose="02020603050405020304" pitchFamily="18" charset="0"/>
                <a:ea typeface="+mn-ea"/>
                <a:cs typeface="Times New Roman" panose="02020603050405020304" pitchFamily="18" charset="0"/>
              </a:rPr>
              <a:t>LAN</a:t>
            </a:r>
            <a:endParaRPr lang="en-US" altLang="zh-CN" sz="24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缺点：不能穿透固体，距离短，带宽小，须直接正对</a:t>
            </a:r>
            <a:endParaRPr lang="zh-CN" altLang="en-US" sz="2400" dirty="0">
              <a:latin typeface="Times New Roman" panose="02020603050405020304" pitchFamily="18" charset="0"/>
              <a:ea typeface="+mn-ea"/>
              <a:cs typeface="Times New Roman" panose="02020603050405020304" pitchFamily="18" charset="0"/>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激光传输</a:t>
            </a:r>
            <a:endParaRPr lang="zh-CN" altLang="en-US" sz="26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应用：在屋顶用激光连接两个建筑物的</a:t>
            </a:r>
            <a:r>
              <a:rPr lang="en-US" altLang="zh-CN" sz="2400" dirty="0">
                <a:latin typeface="Times New Roman" panose="02020603050405020304" pitchFamily="18" charset="0"/>
                <a:ea typeface="+mn-ea"/>
                <a:cs typeface="Times New Roman" panose="02020603050405020304" pitchFamily="18" charset="0"/>
              </a:rPr>
              <a:t>LAN</a:t>
            </a:r>
            <a:r>
              <a:rPr lang="zh-CN" altLang="en-US" sz="2400" dirty="0">
                <a:latin typeface="Times New Roman" panose="02020603050405020304" pitchFamily="18" charset="0"/>
                <a:ea typeface="+mn-ea"/>
                <a:cs typeface="Times New Roman" panose="02020603050405020304" pitchFamily="18" charset="0"/>
              </a:rPr>
              <a:t>，每端必须有自己的激光发生器和接收器。</a:t>
            </a:r>
            <a:endParaRPr lang="en-US" altLang="zh-CN" sz="24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缺点：不能穿透雨和浓雾，易受天气影响</a:t>
            </a:r>
            <a:endParaRPr lang="zh-CN" altLang="en-US" sz="2400" dirty="0">
              <a:latin typeface="Times New Roman" panose="02020603050405020304" pitchFamily="18" charset="0"/>
              <a:ea typeface="+mn-ea"/>
              <a:cs typeface="Times New Roman" panose="02020603050405020304" pitchFamily="18" charset="0"/>
            </a:endParaRPr>
          </a:p>
        </p:txBody>
      </p:sp>
      <p:pic>
        <p:nvPicPr>
          <p:cNvPr id="870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5168" y="1086756"/>
            <a:ext cx="32194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主要传输介质的比较</a:t>
            </a:r>
            <a:endParaRPr lang="zh-CN" altLang="en-US">
              <a:latin typeface="Times New Roman" panose="02020603050405020304" pitchFamily="18" charset="0"/>
              <a:cs typeface="Times New Roman" panose="02020603050405020304" pitchFamily="18" charset="0"/>
            </a:endParaRPr>
          </a:p>
        </p:txBody>
      </p:sp>
      <p:graphicFrame>
        <p:nvGraphicFramePr>
          <p:cNvPr id="195774" name="Group 190"/>
          <p:cNvGraphicFramePr>
            <a:graphicFrameLocks noGrp="1"/>
          </p:cNvGraphicFramePr>
          <p:nvPr>
            <p:custDataLst>
              <p:tags r:id="rId1"/>
            </p:custDataLst>
          </p:nvPr>
        </p:nvGraphicFramePr>
        <p:xfrm>
          <a:off x="823781" y="1387475"/>
          <a:ext cx="8420101" cy="4367216"/>
        </p:xfrm>
        <a:graphic>
          <a:graphicData uri="http://schemas.openxmlformats.org/drawingml/2006/table">
            <a:tbl>
              <a:tblPr/>
              <a:tblGrid>
                <a:gridCol w="971682"/>
                <a:gridCol w="1408510"/>
                <a:gridCol w="1463542"/>
                <a:gridCol w="1465263"/>
                <a:gridCol w="1520296"/>
                <a:gridCol w="1590808"/>
              </a:tblGrid>
              <a:tr h="619078">
                <a:tc>
                  <a:txBody>
                    <a:bodyPr/>
                    <a:lstStyle/>
                    <a:p>
                      <a:pPr marL="0" marR="0" lvl="0" indent="0" algn="l" defTabSz="914400" rtl="0" eaLnBrk="1" fontAlgn="base" latinLnBrk="0" hangingPunct="1">
                        <a:lnSpc>
                          <a:spcPct val="90000"/>
                        </a:lnSpc>
                        <a:spcBef>
                          <a:spcPts val="1800"/>
                        </a:spcBef>
                        <a:spcAft>
                          <a:spcPct val="0"/>
                        </a:spcAft>
                        <a:buClrTx/>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双绞线</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同轴电缆</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光导纤维</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微波</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卫星</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0959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a:t>
                      </a: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速率</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随导线类型而定，快速以太网可达</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 Mb/s</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以上</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6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 km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距离上可达到</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800 Mb/s</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，以太网中的基带同轴电缆为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 Mb/s</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6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 Gb/s</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的比特速率已经非常普及，有报道已达到</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 Gb/s</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的速度</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取决于信号频率和应用方式，速率从</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 Mb/s</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到</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300 Mb/s</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不等</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和微波一样取决于信号频率，</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zh-CN" altLang="en-US" sz="16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300 Mb/s</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，随着</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Ka</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波段的普及可望达到更高的速度</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9817">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对干扰的敏感度</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UTP</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存在电磁干扰，</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STP</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性能接近同轴电缆</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保护层将屏蔽掉大部分电磁干扰</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对电磁干扰具有免疫性</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存在干扰，两端点间必须存在直线连接</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大气条件将产生干扰，频率越高，影响越严重</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88728">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距离</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取决于导线类型和传输技术，以太网不使用中继为</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 m</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取决于传输技术，以太网中不加中继情况下细缆为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185m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，粗缆为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500m</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远程通信可达</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100km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，以太网中单模光纤为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3km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，多模光纤为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2km</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50km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左右，但具体情况视天线的高度和两端点间的地形</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全球范围内</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主要传输介质的比较</a:t>
            </a:r>
            <a:endParaRPr lang="zh-CN" altLang="en-US">
              <a:latin typeface="Times New Roman" panose="02020603050405020304" pitchFamily="18" charset="0"/>
              <a:cs typeface="Times New Roman" panose="02020603050405020304" pitchFamily="18" charset="0"/>
            </a:endParaRPr>
          </a:p>
        </p:txBody>
      </p:sp>
      <p:graphicFrame>
        <p:nvGraphicFramePr>
          <p:cNvPr id="196679" name="Group 71"/>
          <p:cNvGraphicFramePr>
            <a:graphicFrameLocks noGrp="1"/>
          </p:cNvGraphicFramePr>
          <p:nvPr>
            <p:custDataLst>
              <p:tags r:id="rId1"/>
            </p:custDataLst>
          </p:nvPr>
        </p:nvGraphicFramePr>
        <p:xfrm>
          <a:off x="818621" y="1557338"/>
          <a:ext cx="8420101" cy="3178238"/>
        </p:xfrm>
        <a:graphic>
          <a:graphicData uri="http://schemas.openxmlformats.org/drawingml/2006/table">
            <a:tbl>
              <a:tblPr/>
              <a:tblGrid>
                <a:gridCol w="888365"/>
                <a:gridCol w="1343025"/>
                <a:gridCol w="1546860"/>
                <a:gridCol w="1530748"/>
                <a:gridCol w="1520190"/>
                <a:gridCol w="1590913"/>
              </a:tblGrid>
              <a:tr h="620378">
                <a:tc>
                  <a:txBody>
                    <a:bodyPr/>
                    <a:lstStyle/>
                    <a:p>
                      <a:pPr marL="0" marR="0" lvl="0" indent="0" algn="l" defTabSz="914400" rtl="0" eaLnBrk="1" fontAlgn="base" latinLnBrk="0" hangingPunct="1">
                        <a:lnSpc>
                          <a:spcPct val="90000"/>
                        </a:lnSpc>
                        <a:spcBef>
                          <a:spcPts val="1800"/>
                        </a:spcBef>
                        <a:spcAft>
                          <a:spcPct val="0"/>
                        </a:spcAft>
                        <a:buClrTx/>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双绞线</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同轴电缆</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光导纤维</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微波</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卫星</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8862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典型</a:t>
                      </a: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用途</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适用于空间有限和不要求高速率的情况下</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基带同轴电缆为早期以太网使用，宽带同轴电缆应用于</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CATV</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用于远程网络，也用作局域网主干</a:t>
                      </a:r>
                      <a:endPar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通常用于无法或不宜铺设电缆的情况下，也用于</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LAN</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连接</a:t>
                      </a:r>
                      <a:endPar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综合业务、全球通信</a:t>
                      </a:r>
                      <a:endPar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69177">
                <a:tc>
                  <a:txBody>
                    <a:bodyPr/>
                    <a:lstStyle/>
                    <a:p>
                      <a:pPr marL="357505" marR="0" lvl="0" indent="-357505"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评价</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适应结构化布线，价格低廉，</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UTP</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的抗噪性较差</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能够轻易的添加设备，接合方便</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高带宽、接合需要专业技术，设备价格较高</a:t>
                      </a: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易受干扰，站点间建造新建筑时将产生问题</a:t>
                      </a:r>
                      <a:endPar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成本与距离无关，难以防止非法接收，高延迟</a:t>
                      </a: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a:t>通信介质的选择</a:t>
            </a:r>
            <a:endParaRPr lang="zh-CN" altLang="en-US"/>
          </a:p>
        </p:txBody>
      </p:sp>
      <p:sp>
        <p:nvSpPr>
          <p:cNvPr id="90115" name="Text Box 3"/>
          <p:cNvSpPr txBox="1">
            <a:spLocks noChangeArrowheads="1"/>
          </p:cNvSpPr>
          <p:nvPr/>
        </p:nvSpPr>
        <p:spPr bwMode="auto">
          <a:xfrm>
            <a:off x="864097" y="1562884"/>
            <a:ext cx="5313039"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11200" indent="-2540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保证最好的价格速率比：</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参考标准：</a:t>
            </a:r>
            <a:endParaRPr lang="zh-CN" altLang="en-US" sz="26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费用</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距离</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传输速率（带宽）</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信号干扰</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施工布线</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安全：（建筑规则、消防规则） </a:t>
            </a:r>
            <a:endParaRPr lang="zh-CN" altLang="en-US" sz="2400" dirty="0">
              <a:latin typeface="+mn-lt"/>
              <a:ea typeface="+mn-ea"/>
            </a:endParaRPr>
          </a:p>
        </p:txBody>
      </p:sp>
      <p:pic>
        <p:nvPicPr>
          <p:cNvPr id="9011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6500" y="2133600"/>
            <a:ext cx="4729427"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sz="3800" dirty="0">
                <a:latin typeface="Times New Roman" panose="02020603050405020304" pitchFamily="18" charset="0"/>
                <a:cs typeface="Times New Roman" panose="02020603050405020304" pitchFamily="18" charset="0"/>
              </a:rPr>
              <a:t>  </a:t>
            </a:r>
            <a:r>
              <a:rPr lang="zh-CN" altLang="en-US" sz="3800" dirty="0">
                <a:latin typeface="Times New Roman" panose="02020603050405020304" pitchFamily="18" charset="0"/>
                <a:cs typeface="Times New Roman" panose="02020603050405020304" pitchFamily="18" charset="0"/>
              </a:rPr>
              <a:t>物理层下面的传输媒体</a:t>
            </a:r>
            <a:endParaRPr lang="zh-CN" altLang="en-US" sz="3800" dirty="0">
              <a:latin typeface="Times New Roman" panose="02020603050405020304" pitchFamily="18" charset="0"/>
              <a:cs typeface="Times New Roman" panose="02020603050405020304" pitchFamily="18" charset="0"/>
            </a:endParaRPr>
          </a:p>
        </p:txBody>
      </p:sp>
      <p:sp>
        <p:nvSpPr>
          <p:cNvPr id="40966" name="Line 6"/>
          <p:cNvSpPr>
            <a:spLocks noChangeShapeType="1"/>
          </p:cNvSpPr>
          <p:nvPr/>
        </p:nvSpPr>
        <p:spPr bwMode="auto">
          <a:xfrm>
            <a:off x="6383561" y="2888146"/>
            <a:ext cx="2545292" cy="8382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68" name="Line 8"/>
          <p:cNvSpPr>
            <a:spLocks noChangeShapeType="1"/>
          </p:cNvSpPr>
          <p:nvPr/>
        </p:nvSpPr>
        <p:spPr bwMode="auto">
          <a:xfrm flipV="1">
            <a:off x="1305017" y="2888146"/>
            <a:ext cx="1269206" cy="8382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0" name="Line 10"/>
          <p:cNvSpPr>
            <a:spLocks noChangeShapeType="1"/>
          </p:cNvSpPr>
          <p:nvPr/>
        </p:nvSpPr>
        <p:spPr bwMode="auto">
          <a:xfrm>
            <a:off x="2572502" y="370729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2" name="Line 12"/>
          <p:cNvSpPr>
            <a:spLocks noChangeShapeType="1"/>
          </p:cNvSpPr>
          <p:nvPr/>
        </p:nvSpPr>
        <p:spPr bwMode="auto">
          <a:xfrm>
            <a:off x="1944779" y="3710471"/>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5" name="Line 15"/>
          <p:cNvSpPr>
            <a:spLocks noChangeShapeType="1"/>
          </p:cNvSpPr>
          <p:nvPr/>
        </p:nvSpPr>
        <p:spPr bwMode="auto">
          <a:xfrm>
            <a:off x="3210546" y="371364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7" name="Line 17"/>
          <p:cNvSpPr>
            <a:spLocks noChangeShapeType="1"/>
          </p:cNvSpPr>
          <p:nvPr/>
        </p:nvSpPr>
        <p:spPr bwMode="auto">
          <a:xfrm>
            <a:off x="3843429" y="371999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9" name="Line 19"/>
          <p:cNvSpPr>
            <a:spLocks noChangeShapeType="1"/>
          </p:cNvSpPr>
          <p:nvPr/>
        </p:nvSpPr>
        <p:spPr bwMode="auto">
          <a:xfrm>
            <a:off x="5114354" y="371364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1" name="Line 21"/>
          <p:cNvSpPr>
            <a:spLocks noChangeShapeType="1"/>
          </p:cNvSpPr>
          <p:nvPr/>
        </p:nvSpPr>
        <p:spPr bwMode="auto">
          <a:xfrm>
            <a:off x="1296417" y="2507146"/>
            <a:ext cx="8172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2" name="Line 22"/>
          <p:cNvSpPr>
            <a:spLocks noChangeShapeType="1"/>
          </p:cNvSpPr>
          <p:nvPr/>
        </p:nvSpPr>
        <p:spPr bwMode="auto">
          <a:xfrm>
            <a:off x="1317054" y="2888146"/>
            <a:ext cx="8172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3" name="Line 23"/>
          <p:cNvSpPr>
            <a:spLocks noChangeShapeType="1"/>
          </p:cNvSpPr>
          <p:nvPr/>
        </p:nvSpPr>
        <p:spPr bwMode="auto">
          <a:xfrm>
            <a:off x="1292977" y="2507146"/>
            <a:ext cx="0" cy="609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4" name="Line 24"/>
          <p:cNvSpPr>
            <a:spLocks noChangeShapeType="1"/>
          </p:cNvSpPr>
          <p:nvPr/>
        </p:nvSpPr>
        <p:spPr bwMode="auto">
          <a:xfrm>
            <a:off x="3686927" y="2511908"/>
            <a:ext cx="0" cy="3762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5" name="Line 25"/>
          <p:cNvSpPr>
            <a:spLocks noChangeShapeType="1"/>
          </p:cNvSpPr>
          <p:nvPr/>
        </p:nvSpPr>
        <p:spPr bwMode="auto">
          <a:xfrm>
            <a:off x="2582821" y="2523022"/>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6" name="Line 26"/>
          <p:cNvSpPr>
            <a:spLocks noChangeShapeType="1"/>
          </p:cNvSpPr>
          <p:nvPr/>
        </p:nvSpPr>
        <p:spPr bwMode="auto">
          <a:xfrm>
            <a:off x="5988009" y="2507146"/>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7" name="Line 27"/>
          <p:cNvSpPr>
            <a:spLocks noChangeShapeType="1"/>
          </p:cNvSpPr>
          <p:nvPr/>
        </p:nvSpPr>
        <p:spPr bwMode="auto">
          <a:xfrm>
            <a:off x="8381959" y="2516671"/>
            <a:ext cx="0" cy="3667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8" name="Line 28"/>
          <p:cNvSpPr>
            <a:spLocks noChangeShapeType="1"/>
          </p:cNvSpPr>
          <p:nvPr/>
        </p:nvSpPr>
        <p:spPr bwMode="auto">
          <a:xfrm flipV="1">
            <a:off x="1299857" y="3713646"/>
            <a:ext cx="7637595" cy="47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9" name="Text Box 29"/>
          <p:cNvSpPr txBox="1">
            <a:spLocks noChangeArrowheads="1"/>
          </p:cNvSpPr>
          <p:nvPr/>
        </p:nvSpPr>
        <p:spPr bwMode="auto">
          <a:xfrm>
            <a:off x="2775438" y="252619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0" name="Text Box 30"/>
          <p:cNvSpPr txBox="1">
            <a:spLocks noChangeArrowheads="1"/>
          </p:cNvSpPr>
          <p:nvPr/>
        </p:nvSpPr>
        <p:spPr bwMode="auto">
          <a:xfrm>
            <a:off x="3838269" y="252619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微波</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1" name="Line 31"/>
          <p:cNvSpPr>
            <a:spLocks noChangeShapeType="1"/>
          </p:cNvSpPr>
          <p:nvPr/>
        </p:nvSpPr>
        <p:spPr bwMode="auto">
          <a:xfrm>
            <a:off x="4828869" y="2507146"/>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2" name="Line 32"/>
          <p:cNvSpPr>
            <a:spLocks noChangeShapeType="1"/>
          </p:cNvSpPr>
          <p:nvPr/>
        </p:nvSpPr>
        <p:spPr bwMode="auto">
          <a:xfrm>
            <a:off x="5881382" y="2507146"/>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3" name="Text Box 33"/>
          <p:cNvSpPr txBox="1">
            <a:spLocks noChangeArrowheads="1"/>
          </p:cNvSpPr>
          <p:nvPr/>
        </p:nvSpPr>
        <p:spPr bwMode="auto">
          <a:xfrm>
            <a:off x="4966452" y="252619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红外线</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4" name="Text Box 34"/>
          <p:cNvSpPr txBox="1">
            <a:spLocks noChangeArrowheads="1"/>
          </p:cNvSpPr>
          <p:nvPr/>
        </p:nvSpPr>
        <p:spPr bwMode="auto">
          <a:xfrm>
            <a:off x="5255377" y="304054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可见光</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5" name="Text Box 35"/>
          <p:cNvSpPr txBox="1">
            <a:spLocks noChangeArrowheads="1"/>
          </p:cNvSpPr>
          <p:nvPr/>
        </p:nvSpPr>
        <p:spPr bwMode="auto">
          <a:xfrm>
            <a:off x="6122152" y="304054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紫外线</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6" name="Line 36"/>
          <p:cNvSpPr>
            <a:spLocks noChangeShapeType="1"/>
          </p:cNvSpPr>
          <p:nvPr/>
        </p:nvSpPr>
        <p:spPr bwMode="auto">
          <a:xfrm>
            <a:off x="6397319" y="2507146"/>
            <a:ext cx="0" cy="3857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7" name="Text Box 37"/>
          <p:cNvSpPr txBox="1">
            <a:spLocks noChangeArrowheads="1"/>
          </p:cNvSpPr>
          <p:nvPr/>
        </p:nvSpPr>
        <p:spPr bwMode="auto">
          <a:xfrm>
            <a:off x="6892619" y="2526196"/>
            <a:ext cx="7457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X</a:t>
            </a:r>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射线</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8" name="Text Box 38"/>
          <p:cNvSpPr txBox="1">
            <a:spLocks noChangeArrowheads="1"/>
          </p:cNvSpPr>
          <p:nvPr/>
        </p:nvSpPr>
        <p:spPr bwMode="auto">
          <a:xfrm>
            <a:off x="8543619" y="2494446"/>
            <a:ext cx="2696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sp>
        <p:nvSpPr>
          <p:cNvPr id="40999" name="Text Box 39"/>
          <p:cNvSpPr txBox="1">
            <a:spLocks noChangeArrowheads="1"/>
          </p:cNvSpPr>
          <p:nvPr/>
        </p:nvSpPr>
        <p:spPr bwMode="auto">
          <a:xfrm>
            <a:off x="8705279" y="252619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射线</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0" name="Text Box 40"/>
          <p:cNvSpPr txBox="1">
            <a:spLocks noChangeArrowheads="1"/>
          </p:cNvSpPr>
          <p:nvPr/>
        </p:nvSpPr>
        <p:spPr bwMode="auto">
          <a:xfrm>
            <a:off x="1424608" y="371703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双绞线</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1" name="Line 41"/>
          <p:cNvSpPr>
            <a:spLocks noChangeShapeType="1"/>
          </p:cNvSpPr>
          <p:nvPr/>
        </p:nvSpPr>
        <p:spPr bwMode="auto">
          <a:xfrm>
            <a:off x="1299856" y="4031146"/>
            <a:ext cx="1465263"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2" name="Text Box 42"/>
          <p:cNvSpPr txBox="1">
            <a:spLocks noChangeArrowheads="1"/>
          </p:cNvSpPr>
          <p:nvPr/>
        </p:nvSpPr>
        <p:spPr bwMode="auto">
          <a:xfrm>
            <a:off x="2723461" y="4026550"/>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同轴电缆</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3" name="Line 43"/>
          <p:cNvSpPr>
            <a:spLocks noChangeShapeType="1"/>
          </p:cNvSpPr>
          <p:nvPr/>
        </p:nvSpPr>
        <p:spPr bwMode="auto">
          <a:xfrm>
            <a:off x="1939619" y="4404208"/>
            <a:ext cx="247650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4" name="Text Box 44"/>
          <p:cNvSpPr txBox="1">
            <a:spLocks noChangeArrowheads="1"/>
          </p:cNvSpPr>
          <p:nvPr/>
        </p:nvSpPr>
        <p:spPr bwMode="auto">
          <a:xfrm>
            <a:off x="4498669" y="3718408"/>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卫星</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5" name="Line 45"/>
          <p:cNvSpPr>
            <a:spLocks noChangeShapeType="1"/>
          </p:cNvSpPr>
          <p:nvPr/>
        </p:nvSpPr>
        <p:spPr bwMode="auto">
          <a:xfrm>
            <a:off x="4251019" y="4061308"/>
            <a:ext cx="123825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6" name="Text Box 46"/>
          <p:cNvSpPr txBox="1">
            <a:spLocks noChangeArrowheads="1"/>
          </p:cNvSpPr>
          <p:nvPr/>
        </p:nvSpPr>
        <p:spPr bwMode="auto">
          <a:xfrm>
            <a:off x="4660330" y="4149080"/>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地面微波</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7" name="Line 47"/>
          <p:cNvSpPr>
            <a:spLocks noChangeShapeType="1"/>
          </p:cNvSpPr>
          <p:nvPr/>
        </p:nvSpPr>
        <p:spPr bwMode="auto">
          <a:xfrm>
            <a:off x="4650011" y="4488346"/>
            <a:ext cx="1018117"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8" name="Text Box 48"/>
          <p:cNvSpPr txBox="1">
            <a:spLocks noChangeArrowheads="1"/>
          </p:cNvSpPr>
          <p:nvPr/>
        </p:nvSpPr>
        <p:spPr bwMode="auto">
          <a:xfrm>
            <a:off x="2187269" y="4509120"/>
            <a:ext cx="80021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调幅</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90000"/>
              </a:lnSpc>
            </a:pP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9" name="Text Box 49"/>
          <p:cNvSpPr txBox="1">
            <a:spLocks noChangeArrowheads="1"/>
          </p:cNvSpPr>
          <p:nvPr/>
        </p:nvSpPr>
        <p:spPr bwMode="auto">
          <a:xfrm>
            <a:off x="3432701" y="4477645"/>
            <a:ext cx="80021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调频</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90000"/>
              </a:lnSpc>
            </a:pP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0" name="Text Box 50"/>
          <p:cNvSpPr txBox="1">
            <a:spLocks noChangeArrowheads="1"/>
          </p:cNvSpPr>
          <p:nvPr/>
        </p:nvSpPr>
        <p:spPr bwMode="auto">
          <a:xfrm>
            <a:off x="1560493" y="4581128"/>
            <a:ext cx="80021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海事</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90000"/>
              </a:lnSpc>
            </a:pP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1" name="Line 51"/>
          <p:cNvSpPr>
            <a:spLocks noChangeShapeType="1"/>
          </p:cNvSpPr>
          <p:nvPr/>
        </p:nvSpPr>
        <p:spPr bwMode="auto">
          <a:xfrm>
            <a:off x="3631894" y="5021746"/>
            <a:ext cx="467783"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2" name="Text Box 52"/>
          <p:cNvSpPr txBox="1">
            <a:spLocks noChangeArrowheads="1"/>
          </p:cNvSpPr>
          <p:nvPr/>
        </p:nvSpPr>
        <p:spPr bwMode="auto">
          <a:xfrm>
            <a:off x="7663085" y="3742221"/>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光纤</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3" name="Line 53"/>
          <p:cNvSpPr>
            <a:spLocks noChangeShapeType="1"/>
          </p:cNvSpPr>
          <p:nvPr/>
        </p:nvSpPr>
        <p:spPr bwMode="auto">
          <a:xfrm>
            <a:off x="7635569" y="4074008"/>
            <a:ext cx="64664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4" name="Text Box 54"/>
          <p:cNvSpPr txBox="1">
            <a:spLocks noChangeArrowheads="1"/>
          </p:cNvSpPr>
          <p:nvPr/>
        </p:nvSpPr>
        <p:spPr bwMode="auto">
          <a:xfrm>
            <a:off x="3838269" y="506619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电视</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5" name="Line 55"/>
          <p:cNvSpPr>
            <a:spLocks noChangeShapeType="1"/>
          </p:cNvSpPr>
          <p:nvPr/>
        </p:nvSpPr>
        <p:spPr bwMode="auto">
          <a:xfrm flipV="1">
            <a:off x="5736919" y="2659546"/>
            <a:ext cx="206375" cy="45720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6" name="Line 56"/>
          <p:cNvSpPr>
            <a:spLocks noChangeShapeType="1"/>
          </p:cNvSpPr>
          <p:nvPr/>
        </p:nvSpPr>
        <p:spPr bwMode="auto">
          <a:xfrm flipH="1" flipV="1">
            <a:off x="6204702" y="2659547"/>
            <a:ext cx="89429" cy="454025"/>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7" name="Line 57"/>
          <p:cNvSpPr>
            <a:spLocks noChangeShapeType="1"/>
          </p:cNvSpPr>
          <p:nvPr/>
        </p:nvSpPr>
        <p:spPr bwMode="auto">
          <a:xfrm>
            <a:off x="1444319" y="5097946"/>
            <a:ext cx="74295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8" name="Line 58"/>
          <p:cNvSpPr>
            <a:spLocks noChangeShapeType="1"/>
          </p:cNvSpPr>
          <p:nvPr/>
        </p:nvSpPr>
        <p:spPr bwMode="auto">
          <a:xfrm>
            <a:off x="2352369" y="5097946"/>
            <a:ext cx="49530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9" name="Line 59"/>
          <p:cNvSpPr>
            <a:spLocks noChangeShapeType="1"/>
          </p:cNvSpPr>
          <p:nvPr/>
        </p:nvSpPr>
        <p:spPr bwMode="auto">
          <a:xfrm>
            <a:off x="3673169" y="5402746"/>
            <a:ext cx="81174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0" name="Line 60"/>
          <p:cNvSpPr>
            <a:spLocks noChangeShapeType="1"/>
          </p:cNvSpPr>
          <p:nvPr/>
        </p:nvSpPr>
        <p:spPr bwMode="auto">
          <a:xfrm>
            <a:off x="1294698" y="5471008"/>
            <a:ext cx="7647913"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1" name="Line 61"/>
          <p:cNvSpPr>
            <a:spLocks noChangeShapeType="1"/>
          </p:cNvSpPr>
          <p:nvPr/>
        </p:nvSpPr>
        <p:spPr bwMode="auto">
          <a:xfrm>
            <a:off x="1306736" y="3718408"/>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2" name="Line 62"/>
          <p:cNvSpPr>
            <a:spLocks noChangeShapeType="1"/>
          </p:cNvSpPr>
          <p:nvPr/>
        </p:nvSpPr>
        <p:spPr bwMode="auto">
          <a:xfrm>
            <a:off x="4481471" y="3712058"/>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3" name="Line 63"/>
          <p:cNvSpPr>
            <a:spLocks noChangeShapeType="1"/>
          </p:cNvSpPr>
          <p:nvPr/>
        </p:nvSpPr>
        <p:spPr bwMode="auto">
          <a:xfrm>
            <a:off x="5747238" y="371999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4" name="Line 64"/>
          <p:cNvSpPr>
            <a:spLocks noChangeShapeType="1"/>
          </p:cNvSpPr>
          <p:nvPr/>
        </p:nvSpPr>
        <p:spPr bwMode="auto">
          <a:xfrm>
            <a:off x="6380121" y="3716821"/>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5" name="Line 65"/>
          <p:cNvSpPr>
            <a:spLocks noChangeShapeType="1"/>
          </p:cNvSpPr>
          <p:nvPr/>
        </p:nvSpPr>
        <p:spPr bwMode="auto">
          <a:xfrm>
            <a:off x="7018164" y="3718408"/>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6" name="Line 66"/>
          <p:cNvSpPr>
            <a:spLocks noChangeShapeType="1"/>
          </p:cNvSpPr>
          <p:nvPr/>
        </p:nvSpPr>
        <p:spPr bwMode="auto">
          <a:xfrm>
            <a:off x="7656207" y="3729521"/>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7" name="Line 67"/>
          <p:cNvSpPr>
            <a:spLocks noChangeShapeType="1"/>
          </p:cNvSpPr>
          <p:nvPr/>
        </p:nvSpPr>
        <p:spPr bwMode="auto">
          <a:xfrm>
            <a:off x="8289090" y="3721583"/>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8" name="Line 68"/>
          <p:cNvSpPr>
            <a:spLocks noChangeShapeType="1"/>
          </p:cNvSpPr>
          <p:nvPr/>
        </p:nvSpPr>
        <p:spPr bwMode="auto">
          <a:xfrm>
            <a:off x="8927133" y="3718408"/>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41029" name="Group 69"/>
          <p:cNvGrpSpPr/>
          <p:nvPr/>
        </p:nvGrpSpPr>
        <p:grpSpPr bwMode="auto">
          <a:xfrm>
            <a:off x="371170" y="2202346"/>
            <a:ext cx="768747" cy="371475"/>
            <a:chOff x="6" y="352"/>
            <a:chExt cx="447" cy="234"/>
          </a:xfrm>
        </p:grpSpPr>
        <p:sp>
          <p:nvSpPr>
            <p:cNvPr id="41030" name="Text Box 70"/>
            <p:cNvSpPr txBox="1">
              <a:spLocks noChangeArrowheads="1"/>
            </p:cNvSpPr>
            <p:nvPr/>
          </p:nvSpPr>
          <p:spPr bwMode="auto">
            <a:xfrm>
              <a:off x="92" y="353"/>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(Hz)</a:t>
              </a:r>
              <a:endPar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1" name="Text Box 71"/>
            <p:cNvSpPr txBox="1">
              <a:spLocks noChangeArrowheads="1"/>
            </p:cNvSpPr>
            <p:nvPr/>
          </p:nvSpPr>
          <p:spPr bwMode="auto">
            <a:xfrm>
              <a:off x="6" y="352"/>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f</a:t>
              </a:r>
              <a:endPar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41032" name="Group 72"/>
          <p:cNvGrpSpPr/>
          <p:nvPr/>
        </p:nvGrpSpPr>
        <p:grpSpPr bwMode="auto">
          <a:xfrm>
            <a:off x="378049" y="3421547"/>
            <a:ext cx="763587" cy="374650"/>
            <a:chOff x="78" y="1589"/>
            <a:chExt cx="444" cy="236"/>
          </a:xfrm>
        </p:grpSpPr>
        <p:sp>
          <p:nvSpPr>
            <p:cNvPr id="41033" name="Text Box 73"/>
            <p:cNvSpPr txBox="1">
              <a:spLocks noChangeArrowheads="1"/>
            </p:cNvSpPr>
            <p:nvPr/>
          </p:nvSpPr>
          <p:spPr bwMode="auto">
            <a:xfrm>
              <a:off x="124" y="1589"/>
              <a:ext cx="3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 (Hz)</a:t>
              </a:r>
              <a:endPar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4" name="Text Box 74"/>
            <p:cNvSpPr txBox="1">
              <a:spLocks noChangeArrowheads="1"/>
            </p:cNvSpPr>
            <p:nvPr/>
          </p:nvSpPr>
          <p:spPr bwMode="auto">
            <a:xfrm>
              <a:off x="78" y="1592"/>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f</a:t>
              </a:r>
              <a:endPar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41035" name="Line 75"/>
          <p:cNvSpPr>
            <a:spLocks noChangeShapeType="1"/>
          </p:cNvSpPr>
          <p:nvPr/>
        </p:nvSpPr>
        <p:spPr bwMode="auto">
          <a:xfrm>
            <a:off x="1526869" y="5471008"/>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6" name="Line 76"/>
          <p:cNvSpPr>
            <a:spLocks noChangeShapeType="1"/>
          </p:cNvSpPr>
          <p:nvPr/>
        </p:nvSpPr>
        <p:spPr bwMode="auto">
          <a:xfrm>
            <a:off x="2145994"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7" name="Line 77"/>
          <p:cNvSpPr>
            <a:spLocks noChangeShapeType="1"/>
          </p:cNvSpPr>
          <p:nvPr/>
        </p:nvSpPr>
        <p:spPr bwMode="auto">
          <a:xfrm>
            <a:off x="2770279" y="5485296"/>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8" name="Line 78"/>
          <p:cNvSpPr>
            <a:spLocks noChangeShapeType="1"/>
          </p:cNvSpPr>
          <p:nvPr/>
        </p:nvSpPr>
        <p:spPr bwMode="auto">
          <a:xfrm>
            <a:off x="3415200"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9" name="Line 79"/>
          <p:cNvSpPr>
            <a:spLocks noChangeShapeType="1"/>
          </p:cNvSpPr>
          <p:nvPr/>
        </p:nvSpPr>
        <p:spPr bwMode="auto">
          <a:xfrm>
            <a:off x="4029166"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0" name="Line 80"/>
          <p:cNvSpPr>
            <a:spLocks noChangeShapeType="1"/>
          </p:cNvSpPr>
          <p:nvPr/>
        </p:nvSpPr>
        <p:spPr bwMode="auto">
          <a:xfrm>
            <a:off x="4674088"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1" name="Line 81"/>
          <p:cNvSpPr>
            <a:spLocks noChangeShapeType="1"/>
          </p:cNvSpPr>
          <p:nvPr/>
        </p:nvSpPr>
        <p:spPr bwMode="auto">
          <a:xfrm>
            <a:off x="5313850"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2" name="Line 82"/>
          <p:cNvSpPr>
            <a:spLocks noChangeShapeType="1"/>
          </p:cNvSpPr>
          <p:nvPr/>
        </p:nvSpPr>
        <p:spPr bwMode="auto">
          <a:xfrm>
            <a:off x="5938135"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3" name="Line 83"/>
          <p:cNvSpPr>
            <a:spLocks noChangeShapeType="1"/>
          </p:cNvSpPr>
          <p:nvPr/>
        </p:nvSpPr>
        <p:spPr bwMode="auto">
          <a:xfrm>
            <a:off x="6588216" y="5485296"/>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4" name="Line 84"/>
          <p:cNvSpPr>
            <a:spLocks noChangeShapeType="1"/>
          </p:cNvSpPr>
          <p:nvPr/>
        </p:nvSpPr>
        <p:spPr bwMode="auto">
          <a:xfrm>
            <a:off x="7222819" y="5475771"/>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5" name="Line 85"/>
          <p:cNvSpPr>
            <a:spLocks noChangeShapeType="1"/>
          </p:cNvSpPr>
          <p:nvPr/>
        </p:nvSpPr>
        <p:spPr bwMode="auto">
          <a:xfrm>
            <a:off x="7867741" y="5485296"/>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6" name="Line 86"/>
          <p:cNvSpPr>
            <a:spLocks noChangeShapeType="1"/>
          </p:cNvSpPr>
          <p:nvPr/>
        </p:nvSpPr>
        <p:spPr bwMode="auto">
          <a:xfrm>
            <a:off x="8507504" y="5475771"/>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8" name="Text Box 88"/>
          <p:cNvSpPr txBox="1">
            <a:spLocks noChangeArrowheads="1"/>
          </p:cNvSpPr>
          <p:nvPr/>
        </p:nvSpPr>
        <p:spPr bwMode="auto">
          <a:xfrm>
            <a:off x="2231984" y="5480533"/>
            <a:ext cx="5036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MF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9" name="Text Box 89"/>
          <p:cNvSpPr txBox="1">
            <a:spLocks noChangeArrowheads="1"/>
          </p:cNvSpPr>
          <p:nvPr/>
        </p:nvSpPr>
        <p:spPr bwMode="auto">
          <a:xfrm>
            <a:off x="2866588" y="5480533"/>
            <a:ext cx="470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0" name="Text Box 90"/>
          <p:cNvSpPr txBox="1">
            <a:spLocks noChangeArrowheads="1"/>
          </p:cNvSpPr>
          <p:nvPr/>
        </p:nvSpPr>
        <p:spPr bwMode="auto">
          <a:xfrm>
            <a:off x="3428959" y="5480533"/>
            <a:ext cx="6174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VHF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1" name="Text Box 91"/>
          <p:cNvSpPr txBox="1">
            <a:spLocks noChangeArrowheads="1"/>
          </p:cNvSpPr>
          <p:nvPr/>
        </p:nvSpPr>
        <p:spPr bwMode="auto">
          <a:xfrm>
            <a:off x="4048084" y="5480533"/>
            <a:ext cx="6174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UHF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2" name="Text Box 92"/>
          <p:cNvSpPr txBox="1">
            <a:spLocks noChangeArrowheads="1"/>
          </p:cNvSpPr>
          <p:nvPr/>
        </p:nvSpPr>
        <p:spPr bwMode="auto">
          <a:xfrm>
            <a:off x="4662051" y="5480533"/>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SHF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3" name="Text Box 93"/>
          <p:cNvSpPr txBox="1">
            <a:spLocks noChangeArrowheads="1"/>
          </p:cNvSpPr>
          <p:nvPr/>
        </p:nvSpPr>
        <p:spPr bwMode="auto">
          <a:xfrm>
            <a:off x="5312131" y="548053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EHF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4" name="Text Box 94"/>
          <p:cNvSpPr txBox="1">
            <a:spLocks noChangeArrowheads="1"/>
          </p:cNvSpPr>
          <p:nvPr/>
        </p:nvSpPr>
        <p:spPr bwMode="auto">
          <a:xfrm>
            <a:off x="5941575" y="548053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THF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5" name="Text Box 95"/>
          <p:cNvSpPr txBox="1">
            <a:spLocks noChangeArrowheads="1"/>
          </p:cNvSpPr>
          <p:nvPr/>
        </p:nvSpPr>
        <p:spPr bwMode="auto">
          <a:xfrm>
            <a:off x="536269" y="540274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波段</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6" name="Text Box 96"/>
          <p:cNvSpPr txBox="1">
            <a:spLocks noChangeArrowheads="1"/>
          </p:cNvSpPr>
          <p:nvPr/>
        </p:nvSpPr>
        <p:spPr bwMode="auto">
          <a:xfrm>
            <a:off x="1079723" y="3429000"/>
            <a:ext cx="74547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4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5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6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7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8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9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11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12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13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14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15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16</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7" name="Text Box 97"/>
          <p:cNvSpPr txBox="1">
            <a:spLocks noChangeArrowheads="1"/>
          </p:cNvSpPr>
          <p:nvPr/>
        </p:nvSpPr>
        <p:spPr bwMode="auto">
          <a:xfrm>
            <a:off x="1114119" y="2170596"/>
            <a:ext cx="753122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0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2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4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6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8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12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14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16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18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20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22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24</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8" name="Line 98"/>
          <p:cNvSpPr>
            <a:spLocks noChangeShapeType="1"/>
          </p:cNvSpPr>
          <p:nvPr/>
        </p:nvSpPr>
        <p:spPr bwMode="auto">
          <a:xfrm flipV="1">
            <a:off x="4278536" y="5018572"/>
            <a:ext cx="386954" cy="3175"/>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60" name="Text Box 100"/>
          <p:cNvSpPr txBox="1">
            <a:spLocks noChangeArrowheads="1"/>
          </p:cNvSpPr>
          <p:nvPr/>
        </p:nvSpPr>
        <p:spPr bwMode="auto">
          <a:xfrm>
            <a:off x="4088904" y="4477645"/>
            <a:ext cx="8627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移动</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90000"/>
              </a:lnSpc>
            </a:pP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 </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61" name="Rectangle 101"/>
          <p:cNvSpPr>
            <a:spLocks noChangeArrowheads="1"/>
          </p:cNvSpPr>
          <p:nvPr/>
        </p:nvSpPr>
        <p:spPr bwMode="auto">
          <a:xfrm>
            <a:off x="793887" y="1304132"/>
            <a:ext cx="8442458" cy="54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lang="zh-CN" altLang="en-US" sz="32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电信领域使用的电磁波的频谱：</a:t>
            </a:r>
            <a:endParaRPr lang="zh-CN" altLang="en-US" sz="32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dirty="0"/>
              <a:t>物理层设备</a:t>
            </a:r>
            <a:endParaRPr lang="zh-CN" dirty="0"/>
          </a:p>
        </p:txBody>
      </p:sp>
      <p:sp>
        <p:nvSpPr>
          <p:cNvPr id="91139" name="Text Box 3"/>
          <p:cNvSpPr txBox="1">
            <a:spLocks noChangeArrowheads="1"/>
          </p:cNvSpPr>
          <p:nvPr/>
        </p:nvSpPr>
        <p:spPr bwMode="auto">
          <a:xfrm>
            <a:off x="860706" y="1412776"/>
            <a:ext cx="8268758" cy="144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sym typeface="Arial" panose="020B0604020202020204" pitchFamily="34" charset="0"/>
              </a:rPr>
              <a:t>中继器</a:t>
            </a:r>
            <a:endParaRPr lang="zh-CN" altLang="en-US" sz="2600" dirty="0">
              <a:latin typeface="+mn-lt"/>
              <a:ea typeface="+mn-ea"/>
              <a:sym typeface="Arial" panose="020B0604020202020204" pitchFamily="34" charset="0"/>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sym typeface="Arial" panose="020B0604020202020204" pitchFamily="34" charset="0"/>
              </a:rPr>
              <a:t>负责在两个节点的物理层上按位传递信息，完成信号的复制、调整和放大功能，以此来延长网络的长度。</a:t>
            </a:r>
            <a:endParaRPr lang="zh-CN" altLang="en-US" sz="2600" dirty="0">
              <a:latin typeface="+mn-lt"/>
              <a:ea typeface="+mn-ea"/>
              <a:sym typeface="Arial" panose="020B0604020202020204" pitchFamily="34" charset="0"/>
            </a:endParaRPr>
          </a:p>
        </p:txBody>
      </p:sp>
      <p:pic>
        <p:nvPicPr>
          <p:cNvPr id="91140"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68865" y="3213100"/>
            <a:ext cx="4715669"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a:t>中继器的功能</a:t>
            </a:r>
            <a:endParaRPr lang="zh-CN" altLang="en-US"/>
          </a:p>
        </p:txBody>
      </p:sp>
      <p:pic>
        <p:nvPicPr>
          <p:cNvPr id="9216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1623" y="2060576"/>
            <a:ext cx="76032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a:t>中继器的作用</a:t>
            </a:r>
            <a:endParaRPr lang="zh-CN" altLang="en-US"/>
          </a:p>
        </p:txBody>
      </p:sp>
      <p:sp>
        <p:nvSpPr>
          <p:cNvPr id="93187" name="Text Box 3"/>
          <p:cNvSpPr txBox="1">
            <a:spLocks noChangeArrowheads="1"/>
          </p:cNvSpPr>
          <p:nvPr/>
        </p:nvSpPr>
        <p:spPr bwMode="auto">
          <a:xfrm>
            <a:off x="818621" y="1557339"/>
            <a:ext cx="8268758" cy="160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用中继器可扩大网络的范围</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用中继器可增加网络节点的数目</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用中继器可互连不同的传输介质</a:t>
            </a:r>
            <a:endParaRPr lang="zh-CN" altLang="en-US" sz="2600" dirty="0">
              <a:latin typeface="+mn-lt"/>
              <a:ea typeface="+mn-ea"/>
            </a:endParaRPr>
          </a:p>
        </p:txBody>
      </p:sp>
      <p:pic>
        <p:nvPicPr>
          <p:cNvPr id="9318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6350" y="3644901"/>
            <a:ext cx="2404269"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a:t>使用中继器的注意事项 </a:t>
            </a:r>
            <a:endParaRPr lang="zh-CN" altLang="en-US"/>
          </a:p>
        </p:txBody>
      </p:sp>
      <p:sp>
        <p:nvSpPr>
          <p:cNvPr id="94211" name="Text Box 3"/>
          <p:cNvSpPr txBox="1">
            <a:spLocks noChangeArrowheads="1"/>
          </p:cNvSpPr>
          <p:nvPr/>
        </p:nvSpPr>
        <p:spPr bwMode="auto">
          <a:xfrm>
            <a:off x="818621" y="1124744"/>
            <a:ext cx="8268758" cy="516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11200" indent="-2540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中继器无路径检测和交换功能，不能过滤网络业务，只是将所有经过的数据都转发到所有输出段，而不论它是否需要去那里，致使网络上有过多的无效业务量，增加了网络负载；不具备检错和纠错功能，出错的数据单元仍被传递；中继器还会引入设备时延。</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因此，中继器只有当网络负载很轻和网络延时要求不高的条件下才能使用。</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使用中继器应当注意两点：</a:t>
            </a:r>
            <a:endParaRPr lang="zh-CN" altLang="en-US" sz="26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不能形成环路，环路将导致广播风暴而使网络崩溃；</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考虑到网络的传输延迟和负载情况，不能无限制地使用中继器。</a:t>
            </a:r>
            <a:endParaRPr lang="zh-CN" altLang="en-US" sz="2400" dirty="0">
              <a:latin typeface="+mn-lt"/>
              <a:ea typeface="+mn-ea"/>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以太网</a:t>
            </a:r>
            <a:r>
              <a:rPr lang="en-US" altLang="zh-CN">
                <a:latin typeface="Times New Roman" panose="02020603050405020304" pitchFamily="18" charset="0"/>
                <a:cs typeface="Times New Roman" panose="02020603050405020304" pitchFamily="18" charset="0"/>
              </a:rPr>
              <a:t>5-4-3</a:t>
            </a:r>
            <a:r>
              <a:rPr lang="zh-CN" altLang="en-US">
                <a:latin typeface="Times New Roman" panose="02020603050405020304" pitchFamily="18" charset="0"/>
                <a:cs typeface="Times New Roman" panose="02020603050405020304" pitchFamily="18" charset="0"/>
              </a:rPr>
              <a:t>法则示意</a:t>
            </a:r>
            <a:endParaRPr lang="zh-CN" altLang="en-US">
              <a:latin typeface="Times New Roman" panose="02020603050405020304" pitchFamily="18" charset="0"/>
              <a:cs typeface="Times New Roman" panose="02020603050405020304" pitchFamily="18" charset="0"/>
            </a:endParaRPr>
          </a:p>
        </p:txBody>
      </p:sp>
      <p:pic>
        <p:nvPicPr>
          <p:cNvPr id="9523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6185" y="1124585"/>
            <a:ext cx="8016875" cy="3669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280592" y="5086925"/>
            <a:ext cx="8208912" cy="829945"/>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在IEEE802.3规范（</a:t>
            </a:r>
            <a:r>
              <a:rPr lang="en-US" altLang="zh-CN" sz="2400" dirty="0">
                <a:latin typeface="Times New Roman" panose="02020603050405020304" pitchFamily="18" charset="0"/>
                <a:cs typeface="Times New Roman" panose="02020603050405020304" pitchFamily="18" charset="0"/>
              </a:rPr>
              <a:t>10M</a:t>
            </a:r>
            <a:r>
              <a:rPr lang="zh-CN" altLang="en-US" sz="2400" dirty="0">
                <a:latin typeface="Times New Roman" panose="02020603050405020304" pitchFamily="18" charset="0"/>
                <a:cs typeface="Times New Roman" panose="02020603050405020304" pitchFamily="18" charset="0"/>
              </a:rPr>
              <a:t>以太网）中，任何两个工作站之间的连接不能超过5个电缆段、4个集线器和3条共享网段。</a:t>
            </a:r>
            <a:endParaRPr lang="zh-CN" altLang="en-US" sz="2400"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导引型传输媒体</a:t>
            </a:r>
            <a:endParaRPr lang="zh-CN" altLang="en-US" dirty="0">
              <a:latin typeface="Times New Roman" panose="02020603050405020304" pitchFamily="18" charset="0"/>
              <a:cs typeface="Times New Roman" panose="02020603050405020304" pitchFamily="18" charset="0"/>
            </a:endParaRPr>
          </a:p>
        </p:txBody>
      </p:sp>
      <p:sp>
        <p:nvSpPr>
          <p:cNvPr id="121859" name="Rectangle 3"/>
          <p:cNvSpPr>
            <a:spLocks noGrp="1" noChangeArrowheads="1"/>
          </p:cNvSpPr>
          <p:nvPr>
            <p:ph idx="1"/>
          </p:nvPr>
        </p:nvSpPr>
        <p:spPr/>
        <p:txBody>
          <a:bodyPr/>
          <a:lstStyle/>
          <a:p>
            <a:r>
              <a:rPr lang="zh-CN" altLang="en-US" dirty="0">
                <a:solidFill>
                  <a:srgbClr val="FF0000"/>
                </a:solidFill>
                <a:latin typeface="Times New Roman" panose="02020603050405020304" pitchFamily="18" charset="0"/>
                <a:cs typeface="Times New Roman" panose="02020603050405020304" pitchFamily="18" charset="0"/>
              </a:rPr>
              <a:t>双绞线</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最常用的传输媒体</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模拟传输和数字传输都可以使用双绞线，其通信距离一般为几到十几公里。</a:t>
            </a:r>
            <a:endParaRPr lang="zh-CN" altLang="en-US" dirty="0">
              <a:latin typeface="Times New Roman" panose="02020603050405020304" pitchFamily="18" charset="0"/>
              <a:cs typeface="Times New Roman" panose="02020603050405020304" pitchFamily="18" charset="0"/>
            </a:endParaRPr>
          </a:p>
          <a:p>
            <a:pPr lvl="1"/>
            <a:r>
              <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屏蔽双绞线 </a:t>
            </a:r>
            <a:r>
              <a:rPr lang="en-US" altLang="zh-CN"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STP </a:t>
            </a:r>
            <a:r>
              <a:rPr lang="en-US" altLang="zh-CN"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(Shielded Twisted Pair)</a:t>
            </a:r>
            <a:endParaRPr lang="en-US" altLang="zh-CN"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lvl="2"/>
            <a:r>
              <a:rPr lang="zh-CN" altLang="en-US" dirty="0">
                <a:latin typeface="Times New Roman" panose="02020603050405020304" pitchFamily="18" charset="0"/>
                <a:cs typeface="Times New Roman" panose="02020603050405020304" pitchFamily="18" charset="0"/>
              </a:rPr>
              <a:t>带金属</a:t>
            </a:r>
            <a:r>
              <a:rPr lang="zh-CN" altLang="zh-CN" dirty="0">
                <a:latin typeface="Times New Roman" panose="02020603050405020304" pitchFamily="18" charset="0"/>
                <a:cs typeface="Times New Roman" panose="02020603050405020304" pitchFamily="18" charset="0"/>
              </a:rPr>
              <a:t>屏蔽层</a:t>
            </a:r>
            <a:endParaRPr lang="en-US" altLang="zh-CN"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lvl="1"/>
            <a:r>
              <a:rPr lang="zh-CN" altLang="en-US"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无屏蔽双绞线 </a:t>
            </a:r>
            <a:r>
              <a:rPr lang="en-US" altLang="zh-CN"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UTP (Unshielded Twisted Pair)</a:t>
            </a:r>
            <a:r>
              <a:rPr lang="en-US" altLang="zh-CN" dirty="0">
                <a:solidFill>
                  <a:srgbClr val="0000CC"/>
                </a:solidFill>
                <a:latin typeface="Times New Roman" panose="02020603050405020304" pitchFamily="18" charset="0"/>
                <a:cs typeface="Times New Roman" panose="02020603050405020304" pitchFamily="18" charset="0"/>
              </a:rPr>
              <a:t> </a:t>
            </a:r>
            <a:endParaRPr lang="en-US" altLang="zh-CN" dirty="0">
              <a:solidFill>
                <a:srgbClr val="0000CC"/>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导引型传输媒体</a:t>
            </a:r>
            <a:endParaRPr lang="zh-CN" altLang="en-US"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953145" y="1484784"/>
            <a:ext cx="3855839" cy="2015564"/>
            <a:chOff x="1280592" y="1686499"/>
            <a:chExt cx="3279775" cy="1643970"/>
          </a:xfrm>
        </p:grpSpPr>
        <p:pic>
          <p:nvPicPr>
            <p:cNvPr id="6" name="Picture 4" descr="223b"/>
            <p:cNvPicPr>
              <a:picLocks noChangeAspect="1" noChangeArrowheads="1"/>
            </p:cNvPicPr>
            <p:nvPr/>
          </p:nvPicPr>
          <p:blipFill>
            <a:blip r:embed="rId1">
              <a:extLst>
                <a:ext uri="{28A0092B-C50C-407E-A947-70E740481C1C}">
                  <a14:useLocalDpi xmlns:a14="http://schemas.microsoft.com/office/drawing/2010/main" val="0"/>
                </a:ext>
              </a:extLst>
            </a:blip>
            <a:srcRect t="24692" b="39763"/>
            <a:stretch>
              <a:fillRect/>
            </a:stretch>
          </p:blipFill>
          <p:spPr bwMode="auto">
            <a:xfrm>
              <a:off x="1280592" y="1686499"/>
              <a:ext cx="32797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3926955" y="2546924"/>
              <a:ext cx="596128" cy="3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铜线</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0" name="Text Box 9"/>
            <p:cNvSpPr txBox="1">
              <a:spLocks noChangeArrowheads="1"/>
            </p:cNvSpPr>
            <p:nvPr/>
          </p:nvSpPr>
          <p:spPr bwMode="auto">
            <a:xfrm>
              <a:off x="1432992" y="2554861"/>
              <a:ext cx="957263" cy="52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zh-CN" altLang="en-US" sz="2000" b="1" dirty="0">
                  <a:solidFill>
                    <a:srgbClr val="000099"/>
                  </a:solidFill>
                  <a:ea typeface="黑体" panose="02010609060101010101" pitchFamily="2" charset="-122"/>
                  <a:cs typeface="Times New Roman" panose="02020603050405020304" pitchFamily="18" charset="0"/>
                </a:rPr>
                <a:t>聚氯乙烯套层</a:t>
              </a:r>
              <a:endParaRPr lang="zh-CN" altLang="en-US" sz="2000" b="1" dirty="0">
                <a:solidFill>
                  <a:srgbClr val="000099"/>
                </a:solidFill>
                <a:ea typeface="黑体" panose="02010609060101010101" pitchFamily="2" charset="-122"/>
                <a:cs typeface="Times New Roman" panose="02020603050405020304" pitchFamily="18" charset="0"/>
              </a:endParaRPr>
            </a:p>
          </p:txBody>
        </p:sp>
        <p:sp>
          <p:nvSpPr>
            <p:cNvPr id="13" name="Text Box 13"/>
            <p:cNvSpPr txBox="1">
              <a:spLocks noChangeArrowheads="1"/>
            </p:cNvSpPr>
            <p:nvPr/>
          </p:nvSpPr>
          <p:spPr bwMode="auto">
            <a:xfrm>
              <a:off x="2776017" y="2543749"/>
              <a:ext cx="815654" cy="3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绝缘层</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5" name="Text Box 15"/>
            <p:cNvSpPr txBox="1">
              <a:spLocks noChangeArrowheads="1"/>
            </p:cNvSpPr>
            <p:nvPr/>
          </p:nvSpPr>
          <p:spPr bwMode="auto">
            <a:xfrm>
              <a:off x="2199755" y="3004124"/>
              <a:ext cx="1800111" cy="3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ea typeface="黑体" panose="02010609060101010101" pitchFamily="2" charset="-122"/>
                  <a:cs typeface="Times New Roman" panose="02020603050405020304" pitchFamily="18" charset="0"/>
                </a:rPr>
                <a:t>(a) </a:t>
              </a:r>
              <a:r>
                <a:rPr lang="zh-CN" altLang="zh-CN" sz="2000" b="1" dirty="0">
                  <a:ea typeface="黑体" panose="02010609060101010101" pitchFamily="2" charset="-122"/>
                  <a:cs typeface="Times New Roman" panose="02020603050405020304" pitchFamily="18" charset="0"/>
                </a:rPr>
                <a:t>无屏蔽双绞线</a:t>
              </a:r>
              <a:endParaRPr lang="en-US" altLang="zh-CN" sz="2000" b="1" dirty="0">
                <a:ea typeface="黑体" panose="02010609060101010101" pitchFamily="2" charset="-122"/>
                <a:cs typeface="Times New Roman" panose="02020603050405020304" pitchFamily="18" charset="0"/>
              </a:endParaRPr>
            </a:p>
          </p:txBody>
        </p:sp>
      </p:grpSp>
      <p:grpSp>
        <p:nvGrpSpPr>
          <p:cNvPr id="4" name="组合 3"/>
          <p:cNvGrpSpPr/>
          <p:nvPr/>
        </p:nvGrpSpPr>
        <p:grpSpPr>
          <a:xfrm>
            <a:off x="5628208" y="1508596"/>
            <a:ext cx="3573264" cy="1978772"/>
            <a:chOff x="5484192" y="1710311"/>
            <a:chExt cx="2997200" cy="1621729"/>
          </a:xfrm>
        </p:grpSpPr>
        <p:pic>
          <p:nvPicPr>
            <p:cNvPr id="7" name="Picture 5" descr="223"/>
            <p:cNvPicPr>
              <a:picLocks noChangeAspect="1" noChangeArrowheads="1"/>
            </p:cNvPicPr>
            <p:nvPr/>
          </p:nvPicPr>
          <p:blipFill>
            <a:blip r:embed="rId2">
              <a:extLst>
                <a:ext uri="{28A0092B-C50C-407E-A947-70E740481C1C}">
                  <a14:useLocalDpi xmlns:a14="http://schemas.microsoft.com/office/drawing/2010/main" val="0"/>
                </a:ext>
              </a:extLst>
            </a:blip>
            <a:srcRect t="17610" b="41142"/>
            <a:stretch>
              <a:fillRect/>
            </a:stretch>
          </p:blipFill>
          <p:spPr bwMode="auto">
            <a:xfrm>
              <a:off x="5484192" y="1710311"/>
              <a:ext cx="2997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7860680" y="2534224"/>
              <a:ext cx="587848"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铜线</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1" name="Text Box 10"/>
            <p:cNvSpPr txBox="1">
              <a:spLocks noChangeArrowheads="1"/>
            </p:cNvSpPr>
            <p:nvPr/>
          </p:nvSpPr>
          <p:spPr bwMode="auto">
            <a:xfrm>
              <a:off x="5484192" y="2510411"/>
              <a:ext cx="1020801" cy="580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聚氯乙烯</a:t>
              </a:r>
              <a:endParaRPr lang="zh-CN" altLang="en-US" sz="2000" b="1">
                <a:solidFill>
                  <a:srgbClr val="000099"/>
                </a:solidFill>
                <a:ea typeface="黑体" panose="02010609060101010101" pitchFamily="2" charset="-122"/>
                <a:cs typeface="Times New Roman" panose="02020603050405020304" pitchFamily="18" charset="0"/>
              </a:endParaRPr>
            </a:p>
            <a:p>
              <a:pPr eaLnBrk="1" hangingPunct="1"/>
              <a:r>
                <a:rPr lang="zh-CN" altLang="en-US" sz="2000" b="1">
                  <a:solidFill>
                    <a:srgbClr val="000099"/>
                  </a:solidFill>
                  <a:ea typeface="黑体" panose="02010609060101010101" pitchFamily="2" charset="-122"/>
                  <a:cs typeface="Times New Roman" panose="02020603050405020304" pitchFamily="18" charset="0"/>
                </a:rPr>
                <a:t>    套层</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2" name="Text Box 11"/>
            <p:cNvSpPr txBox="1">
              <a:spLocks noChangeArrowheads="1"/>
            </p:cNvSpPr>
            <p:nvPr/>
          </p:nvSpPr>
          <p:spPr bwMode="auto">
            <a:xfrm>
              <a:off x="6563692" y="2513586"/>
              <a:ext cx="804325"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屏蔽层</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4" name="Text Box 14"/>
            <p:cNvSpPr txBox="1">
              <a:spLocks noChangeArrowheads="1"/>
            </p:cNvSpPr>
            <p:nvPr/>
          </p:nvSpPr>
          <p:spPr bwMode="auto">
            <a:xfrm>
              <a:off x="7212980" y="2534224"/>
              <a:ext cx="804325"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绝缘层</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6" name="Text Box 16"/>
            <p:cNvSpPr txBox="1">
              <a:spLocks noChangeArrowheads="1"/>
            </p:cNvSpPr>
            <p:nvPr/>
          </p:nvSpPr>
          <p:spPr bwMode="auto">
            <a:xfrm>
              <a:off x="6274767" y="3004124"/>
              <a:ext cx="1570733"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ea typeface="黑体" panose="02010609060101010101" pitchFamily="2" charset="-122"/>
                  <a:cs typeface="Times New Roman" panose="02020603050405020304" pitchFamily="18" charset="0"/>
                </a:rPr>
                <a:t>(b) </a:t>
              </a:r>
              <a:r>
                <a:rPr lang="zh-CN" altLang="zh-CN" sz="2000" b="1" dirty="0">
                  <a:ea typeface="黑体" panose="02010609060101010101" pitchFamily="2" charset="-122"/>
                  <a:cs typeface="Times New Roman" panose="02020603050405020304" pitchFamily="18" charset="0"/>
                </a:rPr>
                <a:t>屏蔽双绞线</a:t>
              </a:r>
              <a:endParaRPr lang="en-US" altLang="zh-CN" sz="2000" b="1" dirty="0">
                <a:ea typeface="黑体" panose="02010609060101010101" pitchFamily="2" charset="-122"/>
                <a:cs typeface="Times New Roman" panose="02020603050405020304" pitchFamily="18" charset="0"/>
              </a:endParaRPr>
            </a:p>
          </p:txBody>
        </p:sp>
      </p:grpSp>
      <p:grpSp>
        <p:nvGrpSpPr>
          <p:cNvPr id="17" name="组合 16"/>
          <p:cNvGrpSpPr/>
          <p:nvPr/>
        </p:nvGrpSpPr>
        <p:grpSpPr>
          <a:xfrm>
            <a:off x="2936776" y="3573016"/>
            <a:ext cx="3672408" cy="2056294"/>
            <a:chOff x="3252146" y="4016920"/>
            <a:chExt cx="2981475" cy="1508184"/>
          </a:xfrm>
        </p:grpSpPr>
        <p:pic>
          <p:nvPicPr>
            <p:cNvPr id="19" name="Picture 19" descr="3UTP"/>
            <p:cNvPicPr>
              <a:picLocks noChangeAspect="1" noChangeArrowheads="1"/>
            </p:cNvPicPr>
            <p:nvPr/>
          </p:nvPicPr>
          <p:blipFill>
            <a:blip r:embed="rId3">
              <a:extLst>
                <a:ext uri="{28A0092B-C50C-407E-A947-70E740481C1C}">
                  <a14:useLocalDpi xmlns:a14="http://schemas.microsoft.com/office/drawing/2010/main" val="0"/>
                </a:ext>
              </a:extLst>
            </a:blip>
            <a:srcRect l="2864" t="5208" r="50562"/>
            <a:stretch>
              <a:fillRect/>
            </a:stretch>
          </p:blipFill>
          <p:spPr bwMode="auto">
            <a:xfrm>
              <a:off x="3446330" y="4175362"/>
              <a:ext cx="25812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3UTP"/>
            <p:cNvPicPr>
              <a:picLocks noChangeAspect="1" noChangeArrowheads="1"/>
            </p:cNvPicPr>
            <p:nvPr/>
          </p:nvPicPr>
          <p:blipFill>
            <a:blip r:embed="rId3">
              <a:extLst>
                <a:ext uri="{28A0092B-C50C-407E-A947-70E740481C1C}">
                  <a14:useLocalDpi xmlns:a14="http://schemas.microsoft.com/office/drawing/2010/main" val="0"/>
                </a:ext>
              </a:extLst>
            </a:blip>
            <a:srcRect l="50095" r="3209"/>
            <a:stretch>
              <a:fillRect/>
            </a:stretch>
          </p:blipFill>
          <p:spPr bwMode="auto">
            <a:xfrm>
              <a:off x="3438392" y="4771387"/>
              <a:ext cx="258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2"/>
            <p:cNvSpPr txBox="1">
              <a:spLocks noChangeArrowheads="1"/>
            </p:cNvSpPr>
            <p:nvPr/>
          </p:nvSpPr>
          <p:spPr bwMode="auto">
            <a:xfrm>
              <a:off x="4295642" y="4016920"/>
              <a:ext cx="725146" cy="29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0099"/>
                  </a:solidFill>
                  <a:ea typeface="黑体" panose="02010609060101010101" pitchFamily="2" charset="-122"/>
                  <a:cs typeface="Times New Roman" panose="02020603050405020304" pitchFamily="18" charset="0"/>
                </a:rPr>
                <a:t>3 </a:t>
              </a:r>
              <a:r>
                <a:rPr lang="zh-CN" altLang="en-US" sz="2000" b="1">
                  <a:solidFill>
                    <a:srgbClr val="000099"/>
                  </a:solidFill>
                  <a:ea typeface="黑体" panose="02010609060101010101" pitchFamily="2" charset="-122"/>
                  <a:cs typeface="Times New Roman" panose="02020603050405020304" pitchFamily="18" charset="0"/>
                </a:rPr>
                <a:t>类线</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22" name="Text Box 23"/>
            <p:cNvSpPr txBox="1">
              <a:spLocks noChangeArrowheads="1"/>
            </p:cNvSpPr>
            <p:nvPr/>
          </p:nvSpPr>
          <p:spPr bwMode="auto">
            <a:xfrm>
              <a:off x="4295642" y="4650689"/>
              <a:ext cx="725146" cy="29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99"/>
                  </a:solidFill>
                  <a:ea typeface="黑体" panose="02010609060101010101" pitchFamily="2" charset="-122"/>
                  <a:cs typeface="Times New Roman" panose="02020603050405020304" pitchFamily="18" charset="0"/>
                </a:rPr>
                <a:t>5 </a:t>
              </a:r>
              <a:r>
                <a:rPr lang="zh-CN" altLang="en-US" sz="2000" b="1" dirty="0">
                  <a:solidFill>
                    <a:srgbClr val="000099"/>
                  </a:solidFill>
                  <a:ea typeface="黑体" panose="02010609060101010101" pitchFamily="2" charset="-122"/>
                  <a:cs typeface="Times New Roman" panose="02020603050405020304" pitchFamily="18" charset="0"/>
                </a:rPr>
                <a:t>类线</a:t>
              </a:r>
              <a:endParaRPr lang="zh-CN" altLang="en-US" sz="2000" b="1" dirty="0">
                <a:solidFill>
                  <a:srgbClr val="000099"/>
                </a:solidFill>
                <a:ea typeface="黑体" panose="02010609060101010101" pitchFamily="2" charset="-122"/>
                <a:cs typeface="Times New Roman" panose="02020603050405020304" pitchFamily="18" charset="0"/>
              </a:endParaRPr>
            </a:p>
          </p:txBody>
        </p:sp>
        <p:sp>
          <p:nvSpPr>
            <p:cNvPr id="23" name="Text Box 24"/>
            <p:cNvSpPr txBox="1">
              <a:spLocks noChangeArrowheads="1"/>
            </p:cNvSpPr>
            <p:nvPr/>
          </p:nvSpPr>
          <p:spPr bwMode="auto">
            <a:xfrm>
              <a:off x="3252146" y="5231644"/>
              <a:ext cx="2981475" cy="29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dirty="0">
                  <a:ea typeface="黑体" panose="02010609060101010101" pitchFamily="2" charset="-122"/>
                  <a:cs typeface="Times New Roman" panose="02020603050405020304" pitchFamily="18" charset="0"/>
                </a:rPr>
                <a:t>(c) </a:t>
              </a:r>
              <a:r>
                <a:rPr lang="zh-CN" altLang="zh-CN" sz="2000" b="1" dirty="0">
                  <a:ea typeface="黑体" panose="02010609060101010101" pitchFamily="2" charset="-122"/>
                  <a:cs typeface="Times New Roman" panose="02020603050405020304" pitchFamily="18" charset="0"/>
                </a:rPr>
                <a:t>不同的绞合度的双绞线</a:t>
              </a:r>
              <a:endParaRPr lang="en-US" altLang="zh-CN" sz="2000" b="1" dirty="0">
                <a:ea typeface="黑体" panose="02010609060101010101" pitchFamily="2" charset="-122"/>
                <a:cs typeface="Times New Roman" panose="02020603050405020304" pitchFamily="18" charset="0"/>
              </a:endParaRPr>
            </a:p>
          </p:txBody>
        </p:sp>
      </p:grpSp>
      <p:sp>
        <p:nvSpPr>
          <p:cNvPr id="18" name="矩形 17"/>
          <p:cNvSpPr/>
          <p:nvPr/>
        </p:nvSpPr>
        <p:spPr>
          <a:xfrm>
            <a:off x="2000672" y="5775647"/>
            <a:ext cx="5976664"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双绞线的示意图</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双绞线标准</a:t>
            </a:r>
            <a:endParaRPr lang="zh-CN" altLang="en-US" dirty="0">
              <a:latin typeface="Times New Roman" panose="02020603050405020304" pitchFamily="18" charset="0"/>
              <a:cs typeface="Times New Roman" panose="02020603050405020304" pitchFamily="18" charset="0"/>
            </a:endParaRPr>
          </a:p>
        </p:txBody>
      </p:sp>
      <p:sp>
        <p:nvSpPr>
          <p:cNvPr id="121859" name="Rectangle 3"/>
          <p:cNvSpPr>
            <a:spLocks noGrp="1" noChangeArrowheads="1"/>
          </p:cNvSpPr>
          <p:nvPr>
            <p:ph idx="1"/>
          </p:nvPr>
        </p:nvSpPr>
        <p:spPr>
          <a:xfrm>
            <a:off x="1031983" y="1752368"/>
            <a:ext cx="8346723" cy="3332816"/>
          </a:xfrm>
        </p:spPr>
        <p:txBody>
          <a:bodyPr/>
          <a:lstStyle/>
          <a:p>
            <a:r>
              <a:rPr lang="en-US" altLang="zh-CN" dirty="0">
                <a:latin typeface="Times New Roman" panose="02020603050405020304" pitchFamily="18" charset="0"/>
                <a:cs typeface="Times New Roman" panose="02020603050405020304" pitchFamily="18" charset="0"/>
              </a:rPr>
              <a:t>1991</a:t>
            </a:r>
            <a:r>
              <a:rPr lang="zh-CN" altLang="zh-CN" dirty="0">
                <a:latin typeface="Times New Roman" panose="02020603050405020304" pitchFamily="18" charset="0"/>
                <a:cs typeface="Times New Roman" panose="02020603050405020304" pitchFamily="18" charset="0"/>
              </a:rPr>
              <a:t>年，美国电子工业协会</a:t>
            </a:r>
            <a:r>
              <a:rPr lang="en-US" altLang="zh-CN" dirty="0">
                <a:latin typeface="Times New Roman" panose="02020603050405020304" pitchFamily="18" charset="0"/>
                <a:cs typeface="Times New Roman" panose="02020603050405020304" pitchFamily="18" charset="0"/>
              </a:rPr>
              <a:t> EIA </a:t>
            </a:r>
            <a:r>
              <a:rPr lang="zh-CN" altLang="zh-CN" dirty="0">
                <a:latin typeface="Times New Roman" panose="02020603050405020304" pitchFamily="18" charset="0"/>
                <a:cs typeface="Times New Roman" panose="02020603050405020304" pitchFamily="18" charset="0"/>
              </a:rPr>
              <a:t>和电信行业协会联合发布了一个用于室内传送数据的无屏蔽双绞线和屏蔽双绞线的标准</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EIA/TIA-568</a:t>
            </a:r>
            <a:r>
              <a:rPr lang="zh-CN" altLang="zh-CN"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1995</a:t>
            </a:r>
            <a:r>
              <a:rPr lang="zh-CN" altLang="zh-CN" dirty="0">
                <a:latin typeface="Times New Roman" panose="02020603050405020304" pitchFamily="18" charset="0"/>
                <a:cs typeface="Times New Roman" panose="02020603050405020304" pitchFamily="18" charset="0"/>
              </a:rPr>
              <a:t>年将布线标准更新为</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EIA/TIA-568-A</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此标准规定了</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5 </a:t>
            </a:r>
            <a:r>
              <a:rPr lang="zh-CN" altLang="zh-CN" dirty="0">
                <a:solidFill>
                  <a:srgbClr val="FF0000"/>
                </a:solidFill>
                <a:latin typeface="Times New Roman" panose="02020603050405020304" pitchFamily="18" charset="0"/>
                <a:cs typeface="Times New Roman" panose="02020603050405020304" pitchFamily="18" charset="0"/>
              </a:rPr>
              <a:t>个种类的</a:t>
            </a:r>
            <a:r>
              <a:rPr lang="en-US" altLang="zh-CN" dirty="0">
                <a:solidFill>
                  <a:srgbClr val="FF0000"/>
                </a:solidFill>
                <a:latin typeface="Times New Roman" panose="02020603050405020304" pitchFamily="18" charset="0"/>
                <a:cs typeface="Times New Roman" panose="02020603050405020304" pitchFamily="18" charset="0"/>
              </a:rPr>
              <a:t> UTP </a:t>
            </a:r>
            <a:r>
              <a:rPr lang="zh-CN" altLang="zh-CN" dirty="0">
                <a:solidFill>
                  <a:srgbClr val="FF0000"/>
                </a:solidFill>
                <a:latin typeface="Times New Roman" panose="02020603050405020304" pitchFamily="18" charset="0"/>
                <a:cs typeface="Times New Roman" panose="02020603050405020304" pitchFamily="18" charset="0"/>
              </a:rPr>
              <a:t>标准</a:t>
            </a:r>
            <a:r>
              <a:rPr lang="zh-CN" altLang="zh-CN" dirty="0">
                <a:latin typeface="Times New Roman" panose="02020603050405020304" pitchFamily="18" charset="0"/>
                <a:cs typeface="Times New Roman" panose="02020603050405020304" pitchFamily="18" charset="0"/>
              </a:rPr>
              <a:t>（从</a:t>
            </a:r>
            <a:r>
              <a:rPr lang="en-US" altLang="zh-CN" dirty="0">
                <a:latin typeface="Times New Roman" panose="02020603050405020304" pitchFamily="18" charset="0"/>
                <a:cs typeface="Times New Roman" panose="02020603050405020304" pitchFamily="18" charset="0"/>
              </a:rPr>
              <a:t> 1 </a:t>
            </a:r>
            <a:r>
              <a:rPr lang="zh-CN" altLang="zh-CN" dirty="0">
                <a:latin typeface="Times New Roman" panose="02020603050405020304" pitchFamily="18" charset="0"/>
                <a:cs typeface="Times New Roman" panose="02020603050405020304" pitchFamily="18" charset="0"/>
              </a:rPr>
              <a:t>类线到</a:t>
            </a:r>
            <a:r>
              <a:rPr lang="en-US" altLang="zh-CN" dirty="0">
                <a:latin typeface="Times New Roman" panose="02020603050405020304" pitchFamily="18" charset="0"/>
                <a:cs typeface="Times New Roman" panose="02020603050405020304" pitchFamily="18" charset="0"/>
              </a:rPr>
              <a:t> 5 </a:t>
            </a:r>
            <a:r>
              <a:rPr lang="zh-CN" altLang="zh-CN" dirty="0">
                <a:latin typeface="Times New Roman" panose="02020603050405020304" pitchFamily="18" charset="0"/>
                <a:cs typeface="Times New Roman" panose="02020603050405020304" pitchFamily="18" charset="0"/>
              </a:rPr>
              <a:t>类线）。</a:t>
            </a:r>
            <a:endParaRPr lang="en-US" altLang="zh-CN" dirty="0">
              <a:latin typeface="Times New Roman" panose="02020603050405020304" pitchFamily="18" charset="0"/>
              <a:cs typeface="Times New Roman" panose="02020603050405020304" pitchFamily="18" charset="0"/>
            </a:endParaRPr>
          </a:p>
          <a:p>
            <a:r>
              <a:rPr lang="zh-CN" altLang="zh-CN" dirty="0">
                <a:solidFill>
                  <a:srgbClr val="0000CC"/>
                </a:solidFill>
                <a:latin typeface="Times New Roman" panose="02020603050405020304" pitchFamily="18" charset="0"/>
                <a:cs typeface="Times New Roman" panose="02020603050405020304" pitchFamily="18" charset="0"/>
              </a:rPr>
              <a:t>对传送数据来说，现在最常用的</a:t>
            </a:r>
            <a:r>
              <a:rPr lang="en-US" altLang="zh-CN" dirty="0">
                <a:solidFill>
                  <a:srgbClr val="0000CC"/>
                </a:solidFill>
                <a:latin typeface="Times New Roman" panose="02020603050405020304" pitchFamily="18" charset="0"/>
                <a:cs typeface="Times New Roman" panose="02020603050405020304" pitchFamily="18" charset="0"/>
              </a:rPr>
              <a:t> UTP </a:t>
            </a:r>
            <a:r>
              <a:rPr lang="zh-CN" altLang="zh-CN" dirty="0">
                <a:solidFill>
                  <a:srgbClr val="0000CC"/>
                </a:solidFill>
                <a:latin typeface="Times New Roman" panose="02020603050405020304" pitchFamily="18" charset="0"/>
                <a:cs typeface="Times New Roman" panose="02020603050405020304" pitchFamily="18" charset="0"/>
              </a:rPr>
              <a:t>是</a:t>
            </a:r>
            <a:r>
              <a:rPr lang="en-US" altLang="zh-CN" dirty="0">
                <a:solidFill>
                  <a:srgbClr val="0000CC"/>
                </a:solidFill>
                <a:latin typeface="Times New Roman" panose="02020603050405020304" pitchFamily="18" charset="0"/>
                <a:cs typeface="Times New Roman" panose="02020603050405020304" pitchFamily="18" charset="0"/>
              </a:rPr>
              <a:t>5</a:t>
            </a:r>
            <a:r>
              <a:rPr lang="zh-CN" altLang="zh-CN" dirty="0">
                <a:solidFill>
                  <a:srgbClr val="0000CC"/>
                </a:solidFill>
                <a:latin typeface="Times New Roman" panose="02020603050405020304" pitchFamily="18" charset="0"/>
                <a:cs typeface="Times New Roman" panose="02020603050405020304" pitchFamily="18" charset="0"/>
              </a:rPr>
              <a:t>类线（</a:t>
            </a:r>
            <a:r>
              <a:rPr lang="en-US" altLang="zh-CN" dirty="0">
                <a:solidFill>
                  <a:srgbClr val="0000CC"/>
                </a:solidFill>
                <a:latin typeface="Times New Roman" panose="02020603050405020304" pitchFamily="18" charset="0"/>
                <a:cs typeface="Times New Roman" panose="02020603050405020304" pitchFamily="18" charset="0"/>
              </a:rPr>
              <a:t>Category 5 </a:t>
            </a:r>
            <a:r>
              <a:rPr lang="zh-CN" altLang="zh-CN" dirty="0">
                <a:solidFill>
                  <a:srgbClr val="0000CC"/>
                </a:solidFill>
                <a:latin typeface="Times New Roman" panose="02020603050405020304" pitchFamily="18" charset="0"/>
                <a:cs typeface="Times New Roman" panose="02020603050405020304" pitchFamily="18" charset="0"/>
              </a:rPr>
              <a:t>或</a:t>
            </a:r>
            <a:r>
              <a:rPr lang="en-US" altLang="zh-CN" dirty="0">
                <a:solidFill>
                  <a:srgbClr val="0000CC"/>
                </a:solidFill>
                <a:latin typeface="Times New Roman" panose="02020603050405020304" pitchFamily="18" charset="0"/>
                <a:cs typeface="Times New Roman" panose="02020603050405020304" pitchFamily="18" charset="0"/>
              </a:rPr>
              <a:t> CAT5</a:t>
            </a:r>
            <a:r>
              <a:rPr lang="zh-CN" altLang="zh-CN" dirty="0">
                <a:solidFill>
                  <a:srgbClr val="0000CC"/>
                </a:solidFill>
                <a:latin typeface="Times New Roman" panose="02020603050405020304" pitchFamily="18" charset="0"/>
                <a:cs typeface="Times New Roman" panose="02020603050405020304" pitchFamily="18" charset="0"/>
              </a:rPr>
              <a:t>）</a:t>
            </a:r>
            <a:r>
              <a:rPr lang="zh-CN" altLang="en-US" dirty="0">
                <a:solidFill>
                  <a:srgbClr val="0000CC"/>
                </a:solidFill>
                <a:latin typeface="Times New Roman" panose="02020603050405020304" pitchFamily="18" charset="0"/>
                <a:cs typeface="Times New Roman" panose="02020603050405020304" pitchFamily="18" charset="0"/>
              </a:rPr>
              <a:t>、超</a:t>
            </a:r>
            <a:r>
              <a:rPr lang="en-US" altLang="zh-CN" dirty="0">
                <a:solidFill>
                  <a:srgbClr val="0000CC"/>
                </a:solidFill>
                <a:latin typeface="Times New Roman" panose="02020603050405020304" pitchFamily="18" charset="0"/>
                <a:cs typeface="Times New Roman" panose="02020603050405020304" pitchFamily="18" charset="0"/>
              </a:rPr>
              <a:t>5</a:t>
            </a:r>
            <a:r>
              <a:rPr lang="zh-CN" altLang="en-US" dirty="0">
                <a:solidFill>
                  <a:srgbClr val="0000CC"/>
                </a:solidFill>
                <a:latin typeface="Times New Roman" panose="02020603050405020304" pitchFamily="18" charset="0"/>
                <a:cs typeface="Times New Roman" panose="02020603050405020304" pitchFamily="18" charset="0"/>
              </a:rPr>
              <a:t>类</a:t>
            </a:r>
            <a:r>
              <a:rPr lang="zh-CN" altLang="zh-CN" dirty="0">
                <a:solidFill>
                  <a:srgbClr val="0000CC"/>
                </a:solidFill>
                <a:latin typeface="Times New Roman" panose="02020603050405020304" pitchFamily="18" charset="0"/>
                <a:cs typeface="Times New Roman" panose="02020603050405020304" pitchFamily="18" charset="0"/>
              </a:rPr>
              <a:t>（</a:t>
            </a:r>
            <a:r>
              <a:rPr lang="en-US" altLang="zh-CN" dirty="0">
                <a:solidFill>
                  <a:srgbClr val="0000CC"/>
                </a:solidFill>
                <a:latin typeface="Times New Roman" panose="02020603050405020304" pitchFamily="18" charset="0"/>
                <a:cs typeface="Times New Roman" panose="02020603050405020304" pitchFamily="18" charset="0"/>
              </a:rPr>
              <a:t>Category 5 e</a:t>
            </a:r>
            <a:r>
              <a:rPr lang="zh-CN" altLang="zh-CN" dirty="0">
                <a:solidFill>
                  <a:srgbClr val="0000CC"/>
                </a:solidFill>
                <a:latin typeface="Times New Roman" panose="02020603050405020304" pitchFamily="18" charset="0"/>
                <a:cs typeface="Times New Roman" panose="02020603050405020304" pitchFamily="18" charset="0"/>
              </a:rPr>
              <a:t>或</a:t>
            </a:r>
            <a:r>
              <a:rPr lang="en-US" altLang="zh-CN" dirty="0">
                <a:solidFill>
                  <a:srgbClr val="0000CC"/>
                </a:solidFill>
                <a:latin typeface="Times New Roman" panose="02020603050405020304" pitchFamily="18" charset="0"/>
                <a:cs typeface="Times New Roman" panose="02020603050405020304" pitchFamily="18" charset="0"/>
              </a:rPr>
              <a:t> CAT5e</a:t>
            </a:r>
            <a:r>
              <a:rPr lang="zh-CN" altLang="zh-CN" dirty="0">
                <a:solidFill>
                  <a:srgbClr val="0000CC"/>
                </a:solidFill>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cs typeface="Times New Roman" panose="02020603050405020304" pitchFamily="18" charset="0"/>
              </a:rPr>
              <a:t>和六类</a:t>
            </a:r>
            <a:r>
              <a:rPr lang="zh-CN" altLang="zh-CN" dirty="0">
                <a:solidFill>
                  <a:srgbClr val="0000CC"/>
                </a:solidFill>
                <a:latin typeface="Times New Roman" panose="02020603050405020304" pitchFamily="18" charset="0"/>
                <a:cs typeface="Times New Roman" panose="02020603050405020304" pitchFamily="18" charset="0"/>
              </a:rPr>
              <a:t>（</a:t>
            </a:r>
            <a:r>
              <a:rPr lang="en-US" altLang="zh-CN" dirty="0">
                <a:solidFill>
                  <a:srgbClr val="0000CC"/>
                </a:solidFill>
                <a:latin typeface="Times New Roman" panose="02020603050405020304" pitchFamily="18" charset="0"/>
                <a:cs typeface="Times New Roman" panose="02020603050405020304" pitchFamily="18" charset="0"/>
              </a:rPr>
              <a:t>Category 6 </a:t>
            </a:r>
            <a:r>
              <a:rPr lang="zh-CN" altLang="zh-CN" dirty="0">
                <a:solidFill>
                  <a:srgbClr val="0000CC"/>
                </a:solidFill>
                <a:latin typeface="Times New Roman" panose="02020603050405020304" pitchFamily="18" charset="0"/>
                <a:cs typeface="Times New Roman" panose="02020603050405020304" pitchFamily="18" charset="0"/>
              </a:rPr>
              <a:t>或</a:t>
            </a:r>
            <a:r>
              <a:rPr lang="en-US" altLang="zh-CN" dirty="0">
                <a:solidFill>
                  <a:srgbClr val="0000CC"/>
                </a:solidFill>
                <a:latin typeface="Times New Roman" panose="02020603050405020304" pitchFamily="18" charset="0"/>
                <a:cs typeface="Times New Roman" panose="02020603050405020304" pitchFamily="18" charset="0"/>
              </a:rPr>
              <a:t> CAT6</a:t>
            </a:r>
            <a:r>
              <a:rPr lang="zh-CN" altLang="zh-CN" dirty="0">
                <a:solidFill>
                  <a:srgbClr val="0000CC"/>
                </a:solidFill>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cs typeface="Times New Roman" panose="02020603050405020304" pitchFamily="18" charset="0"/>
              </a:rPr>
              <a:t>。</a:t>
            </a:r>
            <a:endParaRPr lang="en-US" altLang="zh-CN" dirty="0">
              <a:solidFill>
                <a:srgbClr val="0000CC"/>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a:t>双绞线的分类</a:t>
            </a:r>
            <a:endParaRPr lang="zh-CN" altLang="en-US"/>
          </a:p>
        </p:txBody>
      </p:sp>
      <p:sp>
        <p:nvSpPr>
          <p:cNvPr id="49155" name="Text Box 3"/>
          <p:cNvSpPr txBox="1">
            <a:spLocks noChangeArrowheads="1"/>
          </p:cNvSpPr>
          <p:nvPr/>
        </p:nvSpPr>
        <p:spPr bwMode="auto">
          <a:xfrm>
            <a:off x="818621" y="1557339"/>
            <a:ext cx="826875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rgbClr val="00B0F0"/>
              </a:buClr>
              <a:buFont typeface="Wingdings" panose="05000000000000000000" pitchFamily="2" charset="2"/>
              <a:buChar char="l"/>
            </a:pPr>
            <a:r>
              <a:rPr lang="en-US" altLang="zh-CN" sz="2400" b="1" dirty="0">
                <a:solidFill>
                  <a:srgbClr val="000000"/>
                </a:solidFill>
                <a:latin typeface="+mn-ea"/>
                <a:ea typeface="+mn-ea"/>
                <a:sym typeface="Arial" panose="020B0604020202020204" pitchFamily="34" charset="0"/>
              </a:rPr>
              <a:t>双绞线通常被捆扎起来，并裹上保护层。按照保护层的区别，双绞线分为屏蔽双绞线和非屏蔽双绞线</a:t>
            </a:r>
            <a:r>
              <a:rPr lang="zh-CN" altLang="en-US" sz="2400" b="1" dirty="0">
                <a:solidFill>
                  <a:srgbClr val="000000"/>
                </a:solidFill>
                <a:latin typeface="+mn-ea"/>
                <a:ea typeface="+mn-ea"/>
                <a:sym typeface="Arial" panose="020B0604020202020204" pitchFamily="34" charset="0"/>
              </a:rPr>
              <a:t>。</a:t>
            </a:r>
            <a:endParaRPr lang="zh-CN" altLang="en-US" sz="2400" b="1" dirty="0">
              <a:solidFill>
                <a:srgbClr val="000000"/>
              </a:solidFill>
              <a:latin typeface="+mn-ea"/>
              <a:ea typeface="+mn-ea"/>
              <a:sym typeface="Arial" panose="020B0604020202020204" pitchFamily="34" charset="0"/>
            </a:endParaRPr>
          </a:p>
        </p:txBody>
      </p:sp>
      <p:pic>
        <p:nvPicPr>
          <p:cNvPr id="491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0689" y="2708275"/>
            <a:ext cx="5922963"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160564_5*n_h_i*1_1_4"/>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160564_5*n_h_i*1_1_5"/>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160564_5*n_h_h_f*1_2_1_1"/>
  <p:tag name="KSO_WM_TEMPLATE_CATEGORY" val="diagram"/>
  <p:tag name="KSO_WM_TEMPLATE_INDEX" val="160564"/>
  <p:tag name="KSO_WM_UNIT_LAYERLEVEL" val="1_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160564_5*n_h_h_f*1_2_2_1"/>
  <p:tag name="KSO_WM_TEMPLATE_CATEGORY" val="diagram"/>
  <p:tag name="KSO_WM_TEMPLATE_INDEX" val="160564"/>
  <p:tag name="KSO_WM_UNIT_LAYERLEVEL" val="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4.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160564_5*n_h_h_f*1_2_3_1"/>
  <p:tag name="KSO_WM_TEMPLATE_CATEGORY" val="diagram"/>
  <p:tag name="KSO_WM_TEMPLATE_INDEX" val="160564"/>
  <p:tag name="KSO_WM_UNIT_LAYERLEVEL" val="1_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5.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160564_5*n_h_h_f*1_2_4_1"/>
  <p:tag name="KSO_WM_TEMPLATE_CATEGORY" val="diagram"/>
  <p:tag name="KSO_WM_TEMPLATE_INDEX" val="160564"/>
  <p:tag name="KSO_WM_UNIT_LAYERLEVEL" val="1_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160564_5*n_h_h_i*1_2_1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160564_5*n_h_h_i*1_2_2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160564_5*n_h_h_i*1_2_3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160564_5*n_h_h_i*1_2_4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160564_5*n_h_h_i*1_2_1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160564_5*n_h_h_i*1_2_5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160564_5*n_h_h_i*1_2_5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22.xml><?xml version="1.0" encoding="utf-8"?>
<p:tagLst xmlns:p="http://schemas.openxmlformats.org/presentationml/2006/main">
  <p:tag name="KSO_WM_UNIT_PLACING_PICTURE_USER_VIEWPORT" val="{&quot;height&quot;:4320,&quot;width&quot;:11876.042519685039}"/>
</p:tagLst>
</file>

<file path=ppt/tags/tag23.xml><?xml version="1.0" encoding="utf-8"?>
<p:tagLst xmlns:p="http://schemas.openxmlformats.org/presentationml/2006/main">
  <p:tag name="KSO_WM_UNIT_PLACING_PICTURE_USER_VIEWPORT" val="{&quot;height&quot;:3131.0220472440947,&quot;width&quot;:5569.6141732283468}"/>
</p:tagLst>
</file>

<file path=ppt/tags/tag24.xml><?xml version="1.0" encoding="utf-8"?>
<p:tagLst xmlns:p="http://schemas.openxmlformats.org/presentationml/2006/main">
  <p:tag name="KSO_WM_UNIT_TABLE_BEAUTIFY" val="smartTable{b3d278aa-fe22-4c11-8e33-2d6abb8e3064}"/>
</p:tagLst>
</file>

<file path=ppt/tags/tag25.xml><?xml version="1.0" encoding="utf-8"?>
<p:tagLst xmlns:p="http://schemas.openxmlformats.org/presentationml/2006/main">
  <p:tag name="KSO_WM_UNIT_TABLE_BEAUTIFY" val="smartTable{8fbe72e2-53c8-4fb8-855d-0f8b91ca9490}"/>
</p:tagLst>
</file>

<file path=ppt/tags/tag26.xml><?xml version="1.0" encoding="utf-8"?>
<p:tagLst xmlns:p="http://schemas.openxmlformats.org/presentationml/2006/main">
  <p:tag name="KSO_WM_UNIT_TABLE_BEAUTIFY" val="smartTable{1e04d573-4570-4d61-92a4-c6a4ad945845}"/>
</p:tagLst>
</file>

<file path=ppt/tags/tag27.xml><?xml version="1.0" encoding="utf-8"?>
<p:tagLst xmlns:p="http://schemas.openxmlformats.org/presentationml/2006/main">
  <p:tag name="KSO_WM_UNIT_TABLE_BEAUTIFY" val="smartTable{973c1ed4-0c0b-482b-b1e4-db0cece98af3}"/>
</p:tagLst>
</file>

<file path=ppt/tags/tag28.xml><?xml version="1.0" encoding="utf-8"?>
<p:tagLst xmlns:p="http://schemas.openxmlformats.org/presentationml/2006/main">
  <p:tag name="KSO_WM_UNIT_TABLE_BEAUTIFY" val="smartTable{a25ff64f-76c3-4fc7-bf09-405021913f8e}"/>
</p:tagLst>
</file>

<file path=ppt/tags/tag29.xml><?xml version="1.0" encoding="utf-8"?>
<p:tagLst xmlns:p="http://schemas.openxmlformats.org/presentationml/2006/main">
  <p:tag name="KSO_WM_UNIT_TABLE_BEAUTIFY" val="smartTable{fb5bef74-e333-48dc-bd35-75389dcbd51c}"/>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160564_5*n_h_h_i*1_2_2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160564_5*n_h_h_i*1_2_3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160564_5*n_h_h_i*1_2_4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160564_5*n_h_i*1_1_1"/>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160564_5*n_h_i*1_1_2"/>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160564_5*n_h_i*1_1_3"/>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中北大学教案3">
  <a:themeElements>
    <a:clrScheme name="视差">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视差">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视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中北大学教案</Template>
  <TotalTime>0</TotalTime>
  <Words>8069</Words>
  <Application>WPS 演示</Application>
  <PresentationFormat>A4 纸张(210x297 毫米)</PresentationFormat>
  <Paragraphs>953</Paragraphs>
  <Slides>54</Slides>
  <Notes>48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54</vt:i4>
      </vt:variant>
    </vt:vector>
  </HeadingPairs>
  <TitlesOfParts>
    <vt:vector size="70" baseType="lpstr">
      <vt:lpstr>Arial</vt:lpstr>
      <vt:lpstr>宋体</vt:lpstr>
      <vt:lpstr>Wingdings</vt:lpstr>
      <vt:lpstr>Corbel</vt:lpstr>
      <vt:lpstr>Times New Roman</vt:lpstr>
      <vt:lpstr>Tahoma</vt:lpstr>
      <vt:lpstr>Arial</vt:lpstr>
      <vt:lpstr>黑体</vt:lpstr>
      <vt:lpstr>造字工房言宋体</vt:lpstr>
      <vt:lpstr>Symbol</vt:lpstr>
      <vt:lpstr>华文楷体</vt:lpstr>
      <vt:lpstr>微软雅黑</vt:lpstr>
      <vt:lpstr>Arial Unicode MS</vt:lpstr>
      <vt:lpstr>楷体_GB2312</vt:lpstr>
      <vt:lpstr>新宋体</vt:lpstr>
      <vt:lpstr>中北大学教案3</vt:lpstr>
      <vt:lpstr> 2.2 常见网络传输介质</vt:lpstr>
      <vt:lpstr>PowerPoint 演示文稿</vt:lpstr>
      <vt:lpstr>物理层下面的传输媒体</vt:lpstr>
      <vt:lpstr>  物理层下面的传输媒体</vt:lpstr>
      <vt:lpstr>  物理层下面的传输媒体</vt:lpstr>
      <vt:lpstr> 导引型传输媒体</vt:lpstr>
      <vt:lpstr>  导引型传输媒体</vt:lpstr>
      <vt:lpstr>双绞线标准</vt:lpstr>
      <vt:lpstr>双绞线的分类</vt:lpstr>
      <vt:lpstr>非屏蔽双绞线UTP</vt:lpstr>
      <vt:lpstr>屏蔽双绞线STP</vt:lpstr>
      <vt:lpstr>综合布线使用的双绞线</vt:lpstr>
      <vt:lpstr>双绞线标准</vt:lpstr>
      <vt:lpstr>直通线、交叉线和全反线 </vt:lpstr>
      <vt:lpstr>PowerPoint 演示文稿</vt:lpstr>
      <vt:lpstr> 导引型传输媒体</vt:lpstr>
      <vt:lpstr>同轴电缆的类型</vt:lpstr>
      <vt:lpstr>同轴电缆的用途</vt:lpstr>
      <vt:lpstr>基带同轴电缆</vt:lpstr>
      <vt:lpstr>BNC连接器</vt:lpstr>
      <vt:lpstr> 导引型传输媒体</vt:lpstr>
      <vt:lpstr>光线在光纤中的折射 </vt:lpstr>
      <vt:lpstr>光纤的工作原理</vt:lpstr>
      <vt:lpstr>中心束管式多芯光缆的 剖面结构示意图</vt:lpstr>
      <vt:lpstr>多模光纤与单模光纤</vt:lpstr>
      <vt:lpstr>多模光纤与单模光纤</vt:lpstr>
      <vt:lpstr>多模光纤和单模光纤</vt:lpstr>
      <vt:lpstr>光纤通信中使用的光波的波段</vt:lpstr>
      <vt:lpstr>光纤优点</vt:lpstr>
      <vt:lpstr>光纤之父</vt:lpstr>
      <vt:lpstr>光纤连接器类型</vt:lpstr>
      <vt:lpstr>光纤连接器类型</vt:lpstr>
      <vt:lpstr>反射损耗</vt:lpstr>
      <vt:lpstr>连接损耗</vt:lpstr>
      <vt:lpstr>连接损耗</vt:lpstr>
      <vt:lpstr>注  意</vt:lpstr>
      <vt:lpstr>网络连接介质</vt:lpstr>
      <vt:lpstr>非导引型传输媒体 </vt:lpstr>
      <vt:lpstr>  无线局域网使用的 ISM 频段 </vt:lpstr>
      <vt:lpstr>无线移动通讯</vt:lpstr>
      <vt:lpstr>微波技术</vt:lpstr>
      <vt:lpstr>地面微波中继</vt:lpstr>
      <vt:lpstr>卫星通信</vt:lpstr>
      <vt:lpstr>卫星通信</vt:lpstr>
      <vt:lpstr>地球同步卫星</vt:lpstr>
      <vt:lpstr>红外线、蓝牙和激光技术</vt:lpstr>
      <vt:lpstr>主要传输介质的比较</vt:lpstr>
      <vt:lpstr>主要传输介质的比较</vt:lpstr>
      <vt:lpstr>通信介质的选择</vt:lpstr>
      <vt:lpstr>物理层设备</vt:lpstr>
      <vt:lpstr>中继器的功能</vt:lpstr>
      <vt:lpstr>中继器的作用</vt:lpstr>
      <vt:lpstr>使用中继器的注意事项 </vt:lpstr>
      <vt:lpstr>以太网5-4-3法则示意</vt:lpstr>
    </vt:vector>
  </TitlesOfParts>
  <Company>920</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
  <cp:lastModifiedBy>黄花鱼</cp:lastModifiedBy>
  <cp:revision>294</cp:revision>
  <dcterms:created xsi:type="dcterms:W3CDTF">2016-10-04T02:36:00Z</dcterms:created>
  <dcterms:modified xsi:type="dcterms:W3CDTF">2021-03-15T01:22:57Z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KSOProductBuildVer">
    <vt:lpwstr>2052-11.1.0.10356</vt:lpwstr>
  </property>
  <property fmtid="{D5CDD505-2E9C-101B-9397-08002B2CF9AE}" pid="4" name="ICV">
    <vt:lpwstr>A62A3597994A4FBD8D357925B79CB32B</vt:lpwstr>
  </property>
</Properties>
</file>